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331" r:id="rId4"/>
    <p:sldId id="261" r:id="rId5"/>
    <p:sldId id="308" r:id="rId6"/>
    <p:sldId id="309" r:id="rId7"/>
    <p:sldId id="257" r:id="rId8"/>
    <p:sldId id="310" r:id="rId9"/>
    <p:sldId id="312" r:id="rId10"/>
    <p:sldId id="311" r:id="rId11"/>
    <p:sldId id="313" r:id="rId12"/>
    <p:sldId id="314" r:id="rId13"/>
    <p:sldId id="296" r:id="rId14"/>
    <p:sldId id="297" r:id="rId15"/>
    <p:sldId id="298" r:id="rId16"/>
    <p:sldId id="299" r:id="rId17"/>
    <p:sldId id="305" r:id="rId18"/>
    <p:sldId id="300" r:id="rId19"/>
    <p:sldId id="301" r:id="rId20"/>
    <p:sldId id="302" r:id="rId21"/>
    <p:sldId id="303" r:id="rId22"/>
    <p:sldId id="258" r:id="rId23"/>
    <p:sldId id="304" r:id="rId24"/>
    <p:sldId id="306" r:id="rId25"/>
    <p:sldId id="307" r:id="rId26"/>
    <p:sldId id="268" r:id="rId27"/>
    <p:sldId id="275" r:id="rId28"/>
    <p:sldId id="273" r:id="rId29"/>
    <p:sldId id="276" r:id="rId30"/>
    <p:sldId id="277" r:id="rId31"/>
    <p:sldId id="278" r:id="rId32"/>
    <p:sldId id="279" r:id="rId33"/>
    <p:sldId id="280" r:id="rId34"/>
    <p:sldId id="281" r:id="rId35"/>
    <p:sldId id="274" r:id="rId36"/>
    <p:sldId id="295"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65" r:id="rId50"/>
    <p:sldId id="271" r:id="rId51"/>
    <p:sldId id="270" r:id="rId52"/>
    <p:sldId id="267" r:id="rId53"/>
    <p:sldId id="272" r:id="rId54"/>
    <p:sldId id="325" r:id="rId55"/>
    <p:sldId id="330" r:id="rId56"/>
    <p:sldId id="326" r:id="rId57"/>
    <p:sldId id="328" r:id="rId58"/>
    <p:sldId id="329" r:id="rId59"/>
    <p:sldId id="316" r:id="rId60"/>
    <p:sldId id="317" r:id="rId61"/>
    <p:sldId id="321" r:id="rId62"/>
    <p:sldId id="320" r:id="rId63"/>
    <p:sldId id="319" r:id="rId64"/>
    <p:sldId id="323" r:id="rId65"/>
    <p:sldId id="324" r:id="rId66"/>
    <p:sldId id="318" r:id="rId67"/>
    <p:sldId id="327" r:id="rId68"/>
    <p:sldId id="322" r:id="rId6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8" d="100"/>
          <a:sy n="158" d="100"/>
        </p:scale>
        <p:origin x="1860"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5" name="Footer Placeholder 4"/>
          <p:cNvSpPr>
            <a:spLocks noGrp="1"/>
          </p:cNvSpPr>
          <p:nvPr>
            <p:ph type="ftr" sz="quarter" idx="11"/>
          </p:nvPr>
        </p:nvSpPr>
        <p:spPr>
          <a:xfrm>
            <a:off x="812805" y="6272785"/>
            <a:ext cx="4745736" cy="365125"/>
          </a:xfrm>
        </p:spPr>
        <p:txBody>
          <a:bodyPr/>
          <a:lstStyle/>
          <a:p>
            <a:endParaRPr lang="zh-TW" alt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80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19230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424577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74953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69EB0EA6-9142-40FA-8E54-DB396D815AD4}" type="datetimeFigureOut">
              <a:rPr lang="zh-TW" altLang="en-US" smtClean="0"/>
              <a:t>2024/4/14</a:t>
            </a:fld>
            <a:endParaRPr lang="zh-TW"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zh-TW" alt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2007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68196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8382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9EB0EA6-9142-40FA-8E54-DB396D815AD4}" type="datetimeFigureOut">
              <a:rPr lang="zh-TW" altLang="en-US" smtClean="0"/>
              <a:t>2024/4/14</a:t>
            </a:fld>
            <a:endParaRPr lang="zh-TW"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zh-TW" altLang="en-US"/>
          </a:p>
        </p:txBody>
      </p:sp>
      <p:sp>
        <p:nvSpPr>
          <p:cNvPr id="5" name="Slide Number Placeholder 4"/>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3711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40038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10" name="Footer Placeholder 9"/>
          <p:cNvSpPr>
            <a:spLocks noGrp="1"/>
          </p:cNvSpPr>
          <p:nvPr>
            <p:ph type="ftr" sz="quarter" idx="11"/>
          </p:nvPr>
        </p:nvSpPr>
        <p:spPr/>
        <p:txBody>
          <a:bodyPr/>
          <a:lstStyle/>
          <a:p>
            <a:endParaRPr lang="zh-TW" altLang="en-US"/>
          </a:p>
        </p:txBody>
      </p:sp>
      <p:sp>
        <p:nvSpPr>
          <p:cNvPr id="11" name="Slide Number Placeholder 10"/>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59887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69EB0EA6-9142-40FA-8E54-DB396D815AD4}" type="datetimeFigureOut">
              <a:rPr lang="zh-TW" altLang="en-US" smtClean="0"/>
              <a:t>2024/4/14</a:t>
            </a:fld>
            <a:endParaRPr lang="zh-TW" altLang="en-US"/>
          </a:p>
        </p:txBody>
      </p:sp>
      <p:sp>
        <p:nvSpPr>
          <p:cNvPr id="10" name="Slide Number Placeholder 9"/>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029872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69EB0EA6-9142-40FA-8E54-DB396D815AD4}" type="datetimeFigureOut">
              <a:rPr lang="zh-TW" altLang="en-US" smtClean="0"/>
              <a:t>2024/4/14</a:t>
            </a:fld>
            <a:endParaRPr lang="zh-TW"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zh-TW" alt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694915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mirrors.huaweicloud.com/java/jdk/8u202-b08/" TargetMode="Externa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z="4000" dirty="0" smtClean="0"/>
              <a:t>我的第一場滲透測試</a:t>
            </a:r>
            <a:r>
              <a:rPr lang="en-US" altLang="zh-TW" sz="4000" dirty="0" smtClean="0"/>
              <a:t/>
            </a:r>
            <a:br>
              <a:rPr lang="en-US" altLang="zh-TW" sz="4000" dirty="0" smtClean="0"/>
            </a:br>
            <a:r>
              <a:rPr lang="zh-TW" altLang="en-US" sz="4000" dirty="0"/>
              <a:t>報告</a:t>
            </a:r>
            <a:endParaRPr lang="zh-TW" altLang="en-US" sz="4000" dirty="0"/>
          </a:p>
        </p:txBody>
      </p:sp>
      <p:sp>
        <p:nvSpPr>
          <p:cNvPr id="3" name="副標題 2"/>
          <p:cNvSpPr>
            <a:spLocks noGrp="1"/>
          </p:cNvSpPr>
          <p:nvPr>
            <p:ph type="subTitle" idx="1"/>
          </p:nvPr>
        </p:nvSpPr>
        <p:spPr/>
        <p:txBody>
          <a:bodyPr/>
          <a:lstStyle/>
          <a:p>
            <a:r>
              <a:rPr lang="zh-TW" altLang="en-US" dirty="0" smtClean="0"/>
              <a:t>學生</a:t>
            </a:r>
            <a:r>
              <a:rPr lang="en-US" altLang="zh-TW" dirty="0" smtClean="0"/>
              <a:t>:</a:t>
            </a:r>
          </a:p>
          <a:p>
            <a:r>
              <a:rPr lang="zh-TW" altLang="en-US" dirty="0" smtClean="0"/>
              <a:t>老師</a:t>
            </a:r>
            <a:r>
              <a:rPr lang="en-US" altLang="zh-TW" dirty="0" smtClean="0"/>
              <a:t>:</a:t>
            </a:r>
            <a:r>
              <a:rPr lang="zh-TW" altLang="en-US" dirty="0" smtClean="0"/>
              <a:t>恩師龍大大</a:t>
            </a:r>
            <a:endParaRPr lang="zh-TW" altLang="en-US" dirty="0"/>
          </a:p>
        </p:txBody>
      </p:sp>
    </p:spTree>
    <p:extLst>
      <p:ext uri="{BB962C8B-B14F-4D97-AF65-F5344CB8AC3E}">
        <p14:creationId xmlns:p14="http://schemas.microsoft.com/office/powerpoint/2010/main" val="418778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448800" y="988608"/>
            <a:ext cx="6257228" cy="4946679"/>
          </a:xfrm>
          <a:prstGeom prst="rect">
            <a:avLst/>
          </a:prstGeom>
        </p:spPr>
      </p:pic>
      <p:sp>
        <p:nvSpPr>
          <p:cNvPr id="5" name="矩形 4"/>
          <p:cNvSpPr/>
          <p:nvPr/>
        </p:nvSpPr>
        <p:spPr>
          <a:xfrm>
            <a:off x="448800" y="5511338"/>
            <a:ext cx="2003455" cy="423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774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spTree>
    <p:extLst>
      <p:ext uri="{BB962C8B-B14F-4D97-AF65-F5344CB8AC3E}">
        <p14:creationId xmlns:p14="http://schemas.microsoft.com/office/powerpoint/2010/main" val="99836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spTree>
    <p:extLst>
      <p:ext uri="{BB962C8B-B14F-4D97-AF65-F5344CB8AC3E}">
        <p14:creationId xmlns:p14="http://schemas.microsoft.com/office/powerpoint/2010/main" val="199996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02.</a:t>
            </a:r>
            <a:r>
              <a:rPr lang="zh-TW" altLang="en-US" dirty="0" smtClean="0"/>
              <a:t>漏洞分析</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7526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03.</a:t>
            </a:r>
            <a:r>
              <a:rPr lang="zh-TW" altLang="en-US" dirty="0" smtClean="0"/>
              <a:t>網站應用程式分析</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536786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fontScale="90000"/>
          </a:bodyPr>
          <a:lstStyle/>
          <a:p>
            <a:r>
              <a:rPr lang="en-US" altLang="zh-TW" dirty="0" smtClean="0"/>
              <a:t>04.</a:t>
            </a:r>
            <a:r>
              <a:rPr lang="zh-TW" altLang="en-US" dirty="0" smtClean="0"/>
              <a:t>資料庫評估</a:t>
            </a:r>
            <a:r>
              <a:rPr lang="en-US" altLang="zh-TW" dirty="0" smtClean="0"/>
              <a:t>| Database assessment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7822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05.</a:t>
            </a:r>
            <a:r>
              <a:rPr lang="zh-TW" altLang="en-US" dirty="0" smtClean="0"/>
              <a:t>密碼攻擊</a:t>
            </a:r>
            <a:r>
              <a:rPr lang="en-US" altLang="zh-TW" dirty="0" smtClean="0"/>
              <a:t>| Password Attack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6828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06.</a:t>
            </a:r>
            <a:r>
              <a:rPr lang="zh-TW" altLang="en-US" dirty="0" smtClean="0"/>
              <a:t>無線網</a:t>
            </a:r>
            <a:r>
              <a:rPr lang="zh-TW" altLang="en-US" dirty="0"/>
              <a:t>路</a:t>
            </a:r>
            <a:r>
              <a:rPr lang="zh-TW" altLang="en-US" dirty="0" smtClean="0"/>
              <a:t>攻擊</a:t>
            </a:r>
            <a:r>
              <a:rPr lang="en-US" altLang="zh-TW" dirty="0" smtClean="0"/>
              <a:t>| wireless Attack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98183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07.</a:t>
            </a:r>
            <a:r>
              <a:rPr lang="zh-TW" altLang="en-US" dirty="0" smtClean="0"/>
              <a:t>逆向工程 </a:t>
            </a:r>
            <a:r>
              <a:rPr lang="en-US" altLang="zh-TW" dirty="0" smtClean="0"/>
              <a:t>|</a:t>
            </a:r>
            <a:r>
              <a:rPr lang="zh-TW" altLang="en-US" dirty="0" smtClean="0"/>
              <a:t> </a:t>
            </a:r>
            <a:r>
              <a:rPr lang="en-US" altLang="zh-TW" dirty="0" smtClean="0"/>
              <a:t>reverse engineering</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12281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08.</a:t>
            </a:r>
            <a:r>
              <a:rPr lang="zh-TW" altLang="en-US" dirty="0" smtClean="0"/>
              <a:t>攻擊工具 </a:t>
            </a:r>
            <a:r>
              <a:rPr lang="en-US" altLang="zh-TW" dirty="0" smtClean="0"/>
              <a:t>|</a:t>
            </a:r>
            <a:r>
              <a:rPr lang="zh-TW" altLang="en-US" dirty="0" smtClean="0"/>
              <a:t> </a:t>
            </a:r>
            <a:r>
              <a:rPr lang="en-US" altLang="zh-TW" dirty="0" smtClean="0"/>
              <a:t>EXPLOITATION </a:t>
            </a:r>
            <a:r>
              <a:rPr lang="en-US" altLang="zh-TW" dirty="0" err="1" smtClean="0"/>
              <a:t>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7723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1851" y="274319"/>
            <a:ext cx="7772400" cy="797191"/>
          </a:xfrm>
        </p:spPr>
        <p:txBody>
          <a:bodyPr/>
          <a:lstStyle/>
          <a:p>
            <a:r>
              <a:rPr lang="en-US" altLang="zh-TW" dirty="0" smtClean="0"/>
              <a:t>Agenda</a:t>
            </a:r>
            <a:endParaRPr lang="zh-TW" altLang="en-US" dirty="0"/>
          </a:p>
        </p:txBody>
      </p:sp>
      <p:sp>
        <p:nvSpPr>
          <p:cNvPr id="3" name="內容版面配置區 2"/>
          <p:cNvSpPr>
            <a:spLocks noGrp="1"/>
          </p:cNvSpPr>
          <p:nvPr>
            <p:ph idx="1"/>
          </p:nvPr>
        </p:nvSpPr>
        <p:spPr>
          <a:xfrm>
            <a:off x="536170" y="1223634"/>
            <a:ext cx="7772400" cy="4050792"/>
          </a:xfrm>
        </p:spPr>
        <p:txBody>
          <a:bodyPr/>
          <a:lstStyle/>
          <a:p>
            <a:r>
              <a:rPr lang="zh-TW" altLang="en-US" dirty="0"/>
              <a:t>滲透測試</a:t>
            </a:r>
          </a:p>
          <a:p>
            <a:r>
              <a:rPr lang="en-US" altLang="zh-TW" dirty="0" smtClean="0"/>
              <a:t>Kali Linux</a:t>
            </a:r>
          </a:p>
          <a:p>
            <a:r>
              <a:rPr lang="zh-TW" altLang="en-US" dirty="0" smtClean="0"/>
              <a:t>滲透</a:t>
            </a:r>
            <a:r>
              <a:rPr lang="zh-TW" altLang="en-US" dirty="0" smtClean="0"/>
              <a:t>測試主題</a:t>
            </a:r>
            <a:r>
              <a:rPr lang="en-US" altLang="zh-TW" dirty="0" smtClean="0"/>
              <a:t>1:</a:t>
            </a:r>
            <a:r>
              <a:rPr lang="zh-TW" altLang="en-US" dirty="0" smtClean="0"/>
              <a:t> </a:t>
            </a:r>
            <a:r>
              <a:rPr lang="en-US" altLang="zh-TW" dirty="0" smtClean="0"/>
              <a:t>OSINT</a:t>
            </a:r>
          </a:p>
          <a:p>
            <a:r>
              <a:rPr lang="zh-TW" altLang="en-US" dirty="0"/>
              <a:t>滲透測試</a:t>
            </a:r>
            <a:r>
              <a:rPr lang="zh-TW" altLang="en-US" dirty="0" smtClean="0"/>
              <a:t>主題</a:t>
            </a:r>
            <a:r>
              <a:rPr lang="en-US" altLang="zh-TW" dirty="0" smtClean="0"/>
              <a:t>2:</a:t>
            </a:r>
          </a:p>
          <a:p>
            <a:r>
              <a:rPr lang="zh-TW" altLang="en-US" dirty="0"/>
              <a:t>滲透測試</a:t>
            </a:r>
            <a:r>
              <a:rPr lang="zh-TW" altLang="en-US" dirty="0" smtClean="0"/>
              <a:t>主題</a:t>
            </a:r>
            <a:r>
              <a:rPr lang="en-US" altLang="zh-TW" dirty="0" smtClean="0"/>
              <a:t>3:nmap</a:t>
            </a:r>
          </a:p>
          <a:p>
            <a:r>
              <a:rPr lang="zh-TW" altLang="en-US" dirty="0"/>
              <a:t>滲透測試</a:t>
            </a:r>
            <a:r>
              <a:rPr lang="zh-TW" altLang="en-US" dirty="0" smtClean="0"/>
              <a:t>主題</a:t>
            </a:r>
            <a:r>
              <a:rPr lang="en-US" altLang="zh-TW" dirty="0" smtClean="0"/>
              <a:t>4:Metasploit</a:t>
            </a:r>
          </a:p>
          <a:p>
            <a:r>
              <a:rPr lang="zh-TW" altLang="en-US" dirty="0" smtClean="0"/>
              <a:t>滲透</a:t>
            </a:r>
            <a:r>
              <a:rPr lang="zh-TW" altLang="en-US" dirty="0"/>
              <a:t>測試</a:t>
            </a:r>
            <a:r>
              <a:rPr lang="zh-TW" altLang="en-US" dirty="0" smtClean="0"/>
              <a:t>專題</a:t>
            </a:r>
            <a:r>
              <a:rPr lang="en-US" altLang="zh-TW" dirty="0" smtClean="0"/>
              <a:t>(1):Log4j</a:t>
            </a:r>
            <a:r>
              <a:rPr lang="zh-TW" altLang="en-US" dirty="0"/>
              <a:t>滲透測試</a:t>
            </a:r>
          </a:p>
          <a:p>
            <a:endParaRPr lang="en-US" altLang="zh-TW" dirty="0" smtClean="0"/>
          </a:p>
          <a:p>
            <a:endParaRPr lang="zh-TW" altLang="en-US" dirty="0"/>
          </a:p>
        </p:txBody>
      </p:sp>
    </p:spTree>
    <p:extLst>
      <p:ext uri="{BB962C8B-B14F-4D97-AF65-F5344CB8AC3E}">
        <p14:creationId xmlns:p14="http://schemas.microsoft.com/office/powerpoint/2010/main" val="1821885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fontScale="90000"/>
          </a:bodyPr>
          <a:lstStyle/>
          <a:p>
            <a:r>
              <a:rPr lang="en-US" altLang="zh-TW" dirty="0" smtClean="0"/>
              <a:t>09.</a:t>
            </a:r>
            <a:r>
              <a:rPr lang="zh-TW" altLang="en-US" dirty="0" smtClean="0"/>
              <a:t>竊聽與欺瞞攻擊</a:t>
            </a:r>
            <a:r>
              <a:rPr lang="en-US" altLang="zh-TW" dirty="0" smtClean="0"/>
              <a:t>|sniffing &amp; spoofing</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983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10.</a:t>
            </a:r>
            <a:r>
              <a:rPr lang="zh-TW" altLang="en-US" dirty="0" smtClean="0"/>
              <a:t>後期攻擊</a:t>
            </a:r>
            <a:r>
              <a:rPr lang="en-US" altLang="zh-TW" dirty="0" smtClean="0"/>
              <a:t>|post-exploitation</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91593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222" y="133003"/>
            <a:ext cx="7772400" cy="1079823"/>
          </a:xfrm>
        </p:spPr>
        <p:txBody>
          <a:bodyPr/>
          <a:lstStyle/>
          <a:p>
            <a:r>
              <a:rPr lang="en-US" altLang="zh-TW" dirty="0" smtClean="0"/>
              <a:t>11.</a:t>
            </a:r>
            <a:r>
              <a:rPr lang="zh-TW" altLang="en-US" dirty="0" smtClean="0"/>
              <a:t>數位鑑識工具</a:t>
            </a:r>
            <a:r>
              <a:rPr lang="en-US" altLang="zh-TW" dirty="0" smtClean="0"/>
              <a:t>| Forensics</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301953" y="1343487"/>
            <a:ext cx="3923683" cy="4940934"/>
          </a:xfrm>
          <a:prstGeom prst="rect">
            <a:avLst/>
          </a:prstGeom>
        </p:spPr>
      </p:pic>
      <p:sp>
        <p:nvSpPr>
          <p:cNvPr id="4" name="內容版面配置區 3"/>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49319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12.</a:t>
            </a:r>
            <a:r>
              <a:rPr lang="zh-TW" altLang="en-US" dirty="0" smtClean="0"/>
              <a:t>報表工具 </a:t>
            </a:r>
            <a:r>
              <a:rPr lang="en-US" altLang="zh-TW" dirty="0" smtClean="0"/>
              <a:t>|</a:t>
            </a:r>
            <a:r>
              <a:rPr lang="zh-TW" altLang="en-US" dirty="0" smtClean="0"/>
              <a:t> </a:t>
            </a:r>
            <a:r>
              <a:rPr lang="en-US" altLang="zh-TW" dirty="0" err="1" smtClean="0"/>
              <a:t>Reproting</a:t>
            </a:r>
            <a:r>
              <a:rPr lang="en-US" altLang="zh-TW" dirty="0" smtClean="0"/>
              <a:t> 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80689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6" y="257693"/>
            <a:ext cx="8695112" cy="847067"/>
          </a:xfrm>
        </p:spPr>
        <p:txBody>
          <a:bodyPr>
            <a:normAutofit fontScale="90000"/>
          </a:bodyPr>
          <a:lstStyle/>
          <a:p>
            <a:r>
              <a:rPr lang="en-US" altLang="zh-TW" dirty="0" smtClean="0"/>
              <a:t>13.</a:t>
            </a:r>
            <a:r>
              <a:rPr lang="zh-TW" altLang="en-US" dirty="0" smtClean="0"/>
              <a:t> 社交工程攻擊</a:t>
            </a:r>
            <a:r>
              <a:rPr lang="en-US" altLang="zh-TW" dirty="0" smtClean="0"/>
              <a:t>|</a:t>
            </a:r>
            <a:r>
              <a:rPr lang="zh-TW" altLang="en-US" dirty="0" smtClean="0"/>
              <a:t> </a:t>
            </a:r>
            <a:r>
              <a:rPr lang="en-US" altLang="zh-TW" dirty="0" smtClean="0"/>
              <a:t>Social engineering tools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5966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6" y="257693"/>
            <a:ext cx="8695112" cy="847067"/>
          </a:xfrm>
        </p:spPr>
        <p:txBody>
          <a:bodyPr>
            <a:normAutofit/>
          </a:bodyPr>
          <a:lstStyle/>
          <a:p>
            <a:r>
              <a:rPr lang="en-US" altLang="zh-TW" dirty="0" smtClean="0"/>
              <a:t>14.</a:t>
            </a:r>
            <a:r>
              <a:rPr lang="zh-TW" altLang="en-US" dirty="0" smtClean="0"/>
              <a:t> 系統</a:t>
            </a:r>
            <a:r>
              <a:rPr lang="zh-TW" altLang="en-US" dirty="0"/>
              <a:t>服務</a:t>
            </a:r>
            <a:r>
              <a:rPr lang="en-US" altLang="zh-TW" dirty="0" smtClean="0"/>
              <a:t>|system service</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8623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smtClean="0"/>
              <a:t>:</a:t>
            </a:r>
            <a:endParaRPr lang="en-US" altLang="zh-TW" sz="6000" dirty="0" smtClean="0"/>
          </a:p>
          <a:p>
            <a:pPr algn="ctr"/>
            <a:r>
              <a:rPr lang="en-US" altLang="zh-TW" sz="6000" b="1" dirty="0"/>
              <a:t>Hping3</a:t>
            </a:r>
            <a:endParaRPr lang="zh-TW" altLang="en-US" sz="6000" dirty="0"/>
          </a:p>
        </p:txBody>
      </p:sp>
    </p:spTree>
    <p:extLst>
      <p:ext uri="{BB962C8B-B14F-4D97-AF65-F5344CB8AC3E}">
        <p14:creationId xmlns:p14="http://schemas.microsoft.com/office/powerpoint/2010/main" val="397222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5724" y="218985"/>
            <a:ext cx="7886700" cy="610791"/>
          </a:xfrm>
        </p:spPr>
        <p:txBody>
          <a:bodyPr>
            <a:normAutofit fontScale="90000"/>
          </a:bodyPr>
          <a:lstStyle/>
          <a:p>
            <a:r>
              <a:rPr lang="en-US" altLang="zh-TW" b="1" dirty="0"/>
              <a:t>Hping3 </a:t>
            </a:r>
          </a:p>
        </p:txBody>
      </p:sp>
      <p:sp>
        <p:nvSpPr>
          <p:cNvPr id="4" name="投影片編號版面配置區 3"/>
          <p:cNvSpPr>
            <a:spLocks noGrp="1"/>
          </p:cNvSpPr>
          <p:nvPr>
            <p:ph type="sldNum" sz="quarter" idx="12"/>
          </p:nvPr>
        </p:nvSpPr>
        <p:spPr/>
        <p:txBody>
          <a:bodyPr/>
          <a:lstStyle/>
          <a:p>
            <a:fld id="{D16C3A51-89D0-4E4D-AA61-5A30A561532A}" type="slidenum">
              <a:rPr lang="zh-TW" altLang="en-US" smtClean="0"/>
              <a:t>27</a:t>
            </a:fld>
            <a:endParaRPr lang="zh-TW" altLang="en-US"/>
          </a:p>
        </p:txBody>
      </p:sp>
      <p:sp>
        <p:nvSpPr>
          <p:cNvPr id="7" name="矩形 6"/>
          <p:cNvSpPr/>
          <p:nvPr/>
        </p:nvSpPr>
        <p:spPr>
          <a:xfrm>
            <a:off x="148589" y="829776"/>
            <a:ext cx="3880485" cy="1985159"/>
          </a:xfrm>
          <a:prstGeom prst="rect">
            <a:avLst/>
          </a:prstGeom>
        </p:spPr>
        <p:txBody>
          <a:bodyPr wrap="square">
            <a:spAutoFit/>
          </a:bodyPr>
          <a:lstStyle/>
          <a:p>
            <a:pPr marL="342900" indent="-342900">
              <a:buFont typeface="+mj-lt"/>
              <a:buAutoNum type="arabicPeriod"/>
            </a:pPr>
            <a:r>
              <a:rPr lang="en-US" altLang="zh-TW" sz="2100" b="1" dirty="0" err="1">
                <a:effectLst>
                  <a:outerShdw blurRad="38100" dist="38100" dir="2700000" algn="tl">
                    <a:srgbClr val="000000">
                      <a:alpha val="43137"/>
                    </a:srgbClr>
                  </a:outerShdw>
                </a:effectLst>
              </a:rPr>
              <a:t>icmp</a:t>
            </a:r>
            <a:r>
              <a:rPr lang="zh-TW" altLang="en-US" sz="2100" b="1" dirty="0">
                <a:effectLst>
                  <a:outerShdw blurRad="38100" dist="38100" dir="2700000" algn="tl">
                    <a:srgbClr val="000000">
                      <a:alpha val="43137"/>
                    </a:srgbClr>
                  </a:outerShdw>
                </a:effectLst>
              </a:rPr>
              <a:t>的</a:t>
            </a:r>
            <a:r>
              <a:rPr lang="en-US" altLang="zh-TW" sz="2100" b="1" dirty="0">
                <a:effectLst>
                  <a:outerShdw blurRad="38100" dist="38100" dir="2700000" algn="tl">
                    <a:srgbClr val="000000">
                      <a:alpha val="43137"/>
                    </a:srgbClr>
                  </a:outerShdw>
                </a:effectLst>
              </a:rPr>
              <a:t>ping</a:t>
            </a:r>
            <a:r>
              <a:rPr lang="zh-TW" altLang="en-US" sz="2100" b="1" dirty="0">
                <a:effectLst>
                  <a:outerShdw blurRad="38100" dist="38100" dir="2700000" algn="tl">
                    <a:srgbClr val="000000">
                      <a:alpha val="43137"/>
                    </a:srgbClr>
                  </a:outerShdw>
                </a:effectLst>
              </a:rPr>
              <a:t>的加強版</a:t>
            </a:r>
            <a:endParaRPr lang="en-US" altLang="zh-TW" sz="2100" b="1" dirty="0">
              <a:effectLst>
                <a:outerShdw blurRad="38100" dist="38100" dir="2700000" algn="tl">
                  <a:srgbClr val="000000">
                    <a:alpha val="43137"/>
                  </a:srgbClr>
                </a:outerShdw>
              </a:effectLst>
            </a:endParaRPr>
          </a:p>
          <a:p>
            <a:pPr marL="342900" indent="-342900">
              <a:buFont typeface="+mj-lt"/>
              <a:buAutoNum type="arabicPeriod"/>
            </a:pPr>
            <a:r>
              <a:rPr lang="zh-TW" altLang="en-US" sz="1500" b="1" dirty="0">
                <a:effectLst>
                  <a:outerShdw blurRad="38100" dist="38100" dir="2700000" algn="tl">
                    <a:srgbClr val="000000">
                      <a:alpha val="43137"/>
                    </a:srgbClr>
                  </a:outerShdw>
                </a:effectLst>
              </a:rPr>
              <a:t>當</a:t>
            </a:r>
            <a:r>
              <a:rPr lang="en-US" altLang="zh-TW" sz="1500" b="1" dirty="0">
                <a:effectLst>
                  <a:outerShdw blurRad="38100" dist="38100" dir="2700000" algn="tl">
                    <a:srgbClr val="000000">
                      <a:alpha val="43137"/>
                    </a:srgbClr>
                  </a:outerShdw>
                </a:effectLst>
              </a:rPr>
              <a:t>ping</a:t>
            </a:r>
            <a:r>
              <a:rPr lang="zh-TW" altLang="en-US" sz="1500" b="1" dirty="0">
                <a:effectLst>
                  <a:outerShdw blurRad="38100" dist="38100" dir="2700000" algn="tl">
                    <a:srgbClr val="000000">
                      <a:alpha val="43137"/>
                    </a:srgbClr>
                  </a:outerShdw>
                </a:effectLst>
              </a:rPr>
              <a:t>不到某個目標的時候，不一定是目標沒有開啟，有可能是有</a:t>
            </a:r>
            <a:r>
              <a:rPr lang="en-US" altLang="zh-TW" sz="1500" b="1" dirty="0">
                <a:effectLst>
                  <a:outerShdw blurRad="38100" dist="38100" dir="2700000" algn="tl">
                    <a:srgbClr val="000000">
                      <a:alpha val="43137"/>
                    </a:srgbClr>
                  </a:outerShdw>
                </a:effectLst>
              </a:rPr>
              <a:t>ACL</a:t>
            </a:r>
            <a:r>
              <a:rPr lang="zh-TW" altLang="en-US" sz="1500" b="1" dirty="0">
                <a:effectLst>
                  <a:outerShdw blurRad="38100" dist="38100" dir="2700000" algn="tl">
                    <a:srgbClr val="000000">
                      <a:alpha val="43137"/>
                    </a:srgbClr>
                  </a:outerShdw>
                </a:effectLst>
              </a:rPr>
              <a:t>或是防火牆，</a:t>
            </a:r>
            <a:r>
              <a:rPr lang="en-US" altLang="zh-TW" sz="1500" b="1" dirty="0" err="1">
                <a:effectLst>
                  <a:outerShdw blurRad="38100" dist="38100" dir="2700000" algn="tl">
                    <a:srgbClr val="000000">
                      <a:alpha val="43137"/>
                    </a:srgbClr>
                  </a:outerShdw>
                </a:effectLst>
              </a:rPr>
              <a:t>Hping</a:t>
            </a:r>
            <a:r>
              <a:rPr lang="zh-TW" altLang="en-US" sz="1500" b="1" dirty="0">
                <a:effectLst>
                  <a:outerShdw blurRad="38100" dist="38100" dir="2700000" algn="tl">
                    <a:srgbClr val="000000">
                      <a:alpha val="43137"/>
                    </a:srgbClr>
                  </a:outerShdw>
                </a:effectLst>
              </a:rPr>
              <a:t>就可以處理這個問題，因為他不只利用</a:t>
            </a:r>
            <a:r>
              <a:rPr lang="en-US" altLang="zh-TW" sz="1500" b="1" dirty="0" err="1">
                <a:effectLst>
                  <a:outerShdw blurRad="38100" dist="38100" dir="2700000" algn="tl">
                    <a:srgbClr val="000000">
                      <a:alpha val="43137"/>
                    </a:srgbClr>
                  </a:outerShdw>
                </a:effectLst>
              </a:rPr>
              <a:t>icmp</a:t>
            </a:r>
            <a:r>
              <a:rPr lang="zh-TW" altLang="en-US" sz="1500" b="1" dirty="0">
                <a:effectLst>
                  <a:outerShdw blurRad="38100" dist="38100" dir="2700000" algn="tl">
                    <a:srgbClr val="000000">
                      <a:alpha val="43137"/>
                    </a:srgbClr>
                  </a:outerShdw>
                </a:effectLst>
              </a:rPr>
              <a:t>去執行</a:t>
            </a:r>
            <a:r>
              <a:rPr lang="en-US" altLang="zh-TW" sz="1500" b="1" dirty="0">
                <a:effectLst>
                  <a:outerShdw blurRad="38100" dist="38100" dir="2700000" algn="tl">
                    <a:srgbClr val="000000">
                      <a:alpha val="43137"/>
                    </a:srgbClr>
                  </a:outerShdw>
                </a:effectLst>
              </a:rPr>
              <a:t>ping</a:t>
            </a:r>
            <a:r>
              <a:rPr lang="zh-TW" altLang="en-US" sz="1500" b="1" dirty="0">
                <a:effectLst>
                  <a:outerShdw blurRad="38100" dist="38100" dir="2700000" algn="tl">
                    <a:srgbClr val="000000">
                      <a:alpha val="43137"/>
                    </a:srgbClr>
                  </a:outerShdw>
                </a:effectLst>
              </a:rPr>
              <a:t>這個動作，所以可能可以繞過防火牆的規則</a:t>
            </a:r>
            <a:r>
              <a:rPr lang="zh-TW" altLang="en-US" sz="2100" b="1" dirty="0">
                <a:effectLst>
                  <a:outerShdw blurRad="38100" dist="38100" dir="2700000" algn="tl">
                    <a:srgbClr val="000000">
                      <a:alpha val="43137"/>
                    </a:srgbClr>
                  </a:outerShdw>
                </a:effectLst>
              </a:rPr>
              <a:t>。</a:t>
            </a:r>
          </a:p>
          <a:p>
            <a:pPr marL="342900" indent="-342900">
              <a:buFont typeface="+mj-lt"/>
              <a:buAutoNum type="arabicPeriod"/>
            </a:pPr>
            <a:r>
              <a:rPr lang="zh-TW" altLang="en-US" sz="2100" b="1" dirty="0">
                <a:effectLst>
                  <a:outerShdw blurRad="38100" dist="38100" dir="2700000" algn="tl">
                    <a:srgbClr val="000000">
                      <a:alpha val="43137"/>
                    </a:srgbClr>
                  </a:outerShdw>
                </a:effectLst>
              </a:rPr>
              <a:t>功能強大</a:t>
            </a:r>
            <a:r>
              <a:rPr lang="en-US" altLang="zh-TW" sz="2100" b="1" dirty="0">
                <a:effectLst>
                  <a:outerShdw blurRad="38100" dist="38100" dir="2700000" algn="tl">
                    <a:srgbClr val="000000">
                      <a:alpha val="43137"/>
                    </a:srgbClr>
                  </a:outerShdw>
                </a:effectLst>
              </a:rPr>
              <a:t>:</a:t>
            </a:r>
            <a:endParaRPr lang="zh-TW" altLang="en-US" sz="2100" b="1" dirty="0">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4254031" y="140315"/>
            <a:ext cx="4679013" cy="3251278"/>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2301821074"/>
              </p:ext>
            </p:extLst>
          </p:nvPr>
        </p:nvGraphicFramePr>
        <p:xfrm>
          <a:off x="85724" y="3686414"/>
          <a:ext cx="8899622" cy="2400300"/>
        </p:xfrm>
        <a:graphic>
          <a:graphicData uri="http://schemas.openxmlformats.org/drawingml/2006/table">
            <a:tbl>
              <a:tblPr firstRow="1" bandRow="1">
                <a:tableStyleId>{5C22544A-7EE6-4342-B048-85BDC9FD1C3A}</a:tableStyleId>
              </a:tblPr>
              <a:tblGrid>
                <a:gridCol w="4504443">
                  <a:extLst>
                    <a:ext uri="{9D8B030D-6E8A-4147-A177-3AD203B41FA5}">
                      <a16:colId xmlns:a16="http://schemas.microsoft.com/office/drawing/2014/main" val="787317696"/>
                    </a:ext>
                  </a:extLst>
                </a:gridCol>
                <a:gridCol w="4395179">
                  <a:extLst>
                    <a:ext uri="{9D8B030D-6E8A-4147-A177-3AD203B41FA5}">
                      <a16:colId xmlns:a16="http://schemas.microsoft.com/office/drawing/2014/main" val="1549401002"/>
                    </a:ext>
                  </a:extLst>
                </a:gridCol>
              </a:tblGrid>
              <a:tr h="525780">
                <a:tc>
                  <a:txBody>
                    <a:bodyPr/>
                    <a:lstStyle/>
                    <a:p>
                      <a:r>
                        <a:rPr lang="en-US" altLang="zh-TW" sz="1500" b="1" smtClean="0">
                          <a:solidFill>
                            <a:schemeClr val="tx1"/>
                          </a:solidFill>
                          <a:effectLst>
                            <a:outerShdw blurRad="38100" dist="38100" dir="2700000" algn="tl">
                              <a:srgbClr val="000000">
                                <a:alpha val="43137"/>
                              </a:srgbClr>
                            </a:outerShdw>
                          </a:effectLst>
                        </a:rPr>
                        <a:t>sudo hping3 -1 192.168.43.122</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ICMP</a:t>
                      </a:r>
                      <a:r>
                        <a:rPr lang="zh-TW" altLang="en-US" sz="1500" b="1" dirty="0" smtClean="0">
                          <a:solidFill>
                            <a:schemeClr val="tx1"/>
                          </a:solidFill>
                          <a:effectLst>
                            <a:outerShdw blurRad="38100" dist="38100" dir="2700000" algn="tl">
                              <a:srgbClr val="000000">
                                <a:alpha val="43137"/>
                              </a:srgbClr>
                            </a:outerShdw>
                          </a:effectLst>
                        </a:rPr>
                        <a:t>去</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目標，作用跟</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一樣</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1641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hping3 -A 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ACK scan ping port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52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hping3 -F -P -U192.168.43.122 -p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Xmas Scan</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4614916"/>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hping3 -9 HTTP -I eth0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抓取某網卡的</a:t>
                      </a:r>
                      <a:r>
                        <a:rPr lang="en-US" altLang="zh-TW" sz="1500" b="1" dirty="0" smtClean="0">
                          <a:solidFill>
                            <a:schemeClr val="tx1"/>
                          </a:solidFill>
                          <a:effectLst>
                            <a:outerShdw blurRad="38100" dist="38100" dir="2700000" algn="tl">
                              <a:srgbClr val="000000">
                                <a:alpha val="43137"/>
                              </a:srgbClr>
                            </a:outerShdw>
                          </a:effectLst>
                        </a:rPr>
                        <a:t>HTTP</a:t>
                      </a:r>
                      <a:r>
                        <a:rPr lang="zh-TW" altLang="en-US" sz="1500" b="1" dirty="0" smtClean="0">
                          <a:solidFill>
                            <a:schemeClr val="tx1"/>
                          </a:solidFill>
                          <a:effectLst>
                            <a:outerShdw blurRad="38100" dist="38100" dir="2700000" algn="tl">
                              <a:srgbClr val="000000">
                                <a:alpha val="43137"/>
                              </a:srgbClr>
                            </a:outerShdw>
                          </a:effectLst>
                        </a:rPr>
                        <a:t>封包</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309423"/>
                  </a:ext>
                </a:extLst>
              </a:tr>
              <a:tr h="9829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hping3 -S 192.168.43.122 -a 192.168.43.101 -p 22 --flood</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SYN flooding a victim</a:t>
                      </a:r>
                    </a:p>
                    <a:p>
                      <a:r>
                        <a:rPr lang="en-US" altLang="zh-TW" sz="1500" b="1" dirty="0" smtClean="0">
                          <a:solidFill>
                            <a:schemeClr val="tx1"/>
                          </a:solidFill>
                          <a:effectLst>
                            <a:outerShdw blurRad="38100" dist="38100" dir="2700000" algn="tl">
                              <a:srgbClr val="000000">
                                <a:alpha val="43137"/>
                              </a:srgbClr>
                            </a:outerShdw>
                          </a:effectLst>
                        </a:rPr>
                        <a:t>-a  --spoof      </a:t>
                      </a:r>
                      <a:r>
                        <a:rPr lang="en-US" altLang="zh-TW" sz="1500" b="1" dirty="0" err="1" smtClean="0">
                          <a:solidFill>
                            <a:schemeClr val="tx1"/>
                          </a:solidFill>
                          <a:effectLst>
                            <a:outerShdw blurRad="38100" dist="38100" dir="2700000" algn="tl">
                              <a:srgbClr val="000000">
                                <a:alpha val="43137"/>
                              </a:srgbClr>
                            </a:outerShdw>
                          </a:effectLst>
                        </a:rPr>
                        <a:t>spoof</a:t>
                      </a:r>
                      <a:r>
                        <a:rPr lang="en-US" altLang="zh-TW" sz="1500" b="1" dirty="0" smtClean="0">
                          <a:solidFill>
                            <a:schemeClr val="tx1"/>
                          </a:solidFill>
                          <a:effectLst>
                            <a:outerShdw blurRad="38100" dist="38100" dir="2700000" algn="tl">
                              <a:srgbClr val="000000">
                                <a:alpha val="43137"/>
                              </a:srgbClr>
                            </a:outerShdw>
                          </a:effectLst>
                        </a:rPr>
                        <a:t> source address</a:t>
                      </a:r>
                    </a:p>
                    <a:p>
                      <a:r>
                        <a:rPr lang="en-US" altLang="zh-TW" sz="1500" b="1" dirty="0" smtClean="0">
                          <a:solidFill>
                            <a:schemeClr val="tx1"/>
                          </a:solidFill>
                          <a:effectLst>
                            <a:outerShdw blurRad="38100" dist="38100" dir="2700000" algn="tl">
                              <a:srgbClr val="000000">
                                <a:alpha val="43137"/>
                              </a:srgbClr>
                            </a:outerShdw>
                          </a:effectLst>
                        </a:rPr>
                        <a:t>-S  --</a:t>
                      </a:r>
                      <a:r>
                        <a:rPr lang="en-US" altLang="zh-TW" sz="1500" b="1" dirty="0" err="1" smtClean="0">
                          <a:solidFill>
                            <a:schemeClr val="tx1"/>
                          </a:solidFill>
                          <a:effectLst>
                            <a:outerShdw blurRad="38100" dist="38100" dir="2700000" algn="tl">
                              <a:srgbClr val="000000">
                                <a:alpha val="43137"/>
                              </a:srgbClr>
                            </a:outerShdw>
                          </a:effectLst>
                        </a:rPr>
                        <a:t>syn</a:t>
                      </a:r>
                      <a:r>
                        <a:rPr lang="en-US" altLang="zh-TW" sz="1500" b="1" dirty="0" smtClean="0">
                          <a:solidFill>
                            <a:schemeClr val="tx1"/>
                          </a:solidFill>
                          <a:effectLst>
                            <a:outerShdw blurRad="38100" dist="38100" dir="2700000" algn="tl">
                              <a:srgbClr val="000000">
                                <a:alpha val="43137"/>
                              </a:srgbClr>
                            </a:outerShdw>
                          </a:effectLst>
                        </a:rPr>
                        <a:t>        set SYN flag</a:t>
                      </a:r>
                    </a:p>
                    <a:p>
                      <a:r>
                        <a:rPr lang="en-US" altLang="zh-TW" sz="1500" b="1" dirty="0" smtClean="0">
                          <a:solidFill>
                            <a:schemeClr val="tx1"/>
                          </a:solidFill>
                          <a:effectLst>
                            <a:outerShdw blurRad="38100" dist="38100" dir="2700000" algn="tl">
                              <a:srgbClr val="000000">
                                <a:alpha val="43137"/>
                              </a:srgbClr>
                            </a:outerShdw>
                          </a:effectLst>
                        </a:rPr>
                        <a:t>-p  --</a:t>
                      </a:r>
                      <a:r>
                        <a:rPr lang="en-US" altLang="zh-TW" sz="1500" b="1" dirty="0" err="1" smtClean="0">
                          <a:solidFill>
                            <a:schemeClr val="tx1"/>
                          </a:solidFill>
                          <a:effectLst>
                            <a:outerShdw blurRad="38100" dist="38100" dir="2700000" algn="tl">
                              <a:srgbClr val="000000">
                                <a:alpha val="43137"/>
                              </a:srgbClr>
                            </a:outerShdw>
                          </a:effectLst>
                        </a:rPr>
                        <a:t>destport</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830807"/>
                  </a:ext>
                </a:extLst>
              </a:tr>
            </a:tbl>
          </a:graphicData>
        </a:graphic>
      </p:graphicFrame>
    </p:spTree>
    <p:extLst>
      <p:ext uri="{BB962C8B-B14F-4D97-AF65-F5344CB8AC3E}">
        <p14:creationId xmlns:p14="http://schemas.microsoft.com/office/powerpoint/2010/main" val="323566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smtClean="0"/>
              <a:t>:</a:t>
            </a:r>
            <a:endParaRPr lang="en-US" altLang="zh-TW" sz="6000" dirty="0" smtClean="0"/>
          </a:p>
          <a:p>
            <a:pPr algn="ctr"/>
            <a:r>
              <a:rPr lang="en-US" altLang="zh-TW" sz="6000" dirty="0" err="1" smtClean="0"/>
              <a:t>nmap</a:t>
            </a:r>
            <a:endParaRPr lang="zh-TW" altLang="en-US" sz="6000" dirty="0"/>
          </a:p>
        </p:txBody>
      </p:sp>
    </p:spTree>
    <p:extLst>
      <p:ext uri="{BB962C8B-B14F-4D97-AF65-F5344CB8AC3E}">
        <p14:creationId xmlns:p14="http://schemas.microsoft.com/office/powerpoint/2010/main" val="146718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10882" y="1249270"/>
            <a:ext cx="8657016" cy="1477328"/>
          </a:xfrm>
          <a:prstGeom prst="rect">
            <a:avLst/>
          </a:prstGeom>
          <a:noFill/>
        </p:spPr>
        <p:txBody>
          <a:bodyPr wrap="square" rtlCol="0">
            <a:spAutoFit/>
          </a:bodyPr>
          <a:lstStyle/>
          <a:p>
            <a:pPr marL="257175" indent="-257175">
              <a:buFont typeface="Wingdings" panose="05000000000000000000" pitchFamily="2" charset="2"/>
              <a:buChar char="n"/>
            </a:pPr>
            <a:r>
              <a:rPr lang="en-US" altLang="zh-TW" dirty="0"/>
              <a:t>NMAP</a:t>
            </a:r>
            <a:r>
              <a:rPr lang="zh-TW" altLang="en-US" dirty="0"/>
              <a:t>是一個用於</a:t>
            </a:r>
            <a:r>
              <a:rPr lang="zh-TW" altLang="en-US" b="1" dirty="0">
                <a:solidFill>
                  <a:srgbClr val="FF0000"/>
                </a:solidFill>
              </a:rPr>
              <a:t>情資蒐集的</a:t>
            </a:r>
            <a:r>
              <a:rPr lang="zh-TW" altLang="en-US" b="1" dirty="0">
                <a:solidFill>
                  <a:srgbClr val="00B050"/>
                </a:solidFill>
                <a:effectLst>
                  <a:outerShdw blurRad="38100" dist="38100" dir="2700000" algn="tl">
                    <a:srgbClr val="000000">
                      <a:alpha val="43137"/>
                    </a:srgbClr>
                  </a:outerShdw>
                </a:effectLst>
              </a:rPr>
              <a:t>網路掃描器</a:t>
            </a:r>
            <a:r>
              <a:rPr lang="zh-TW" altLang="en-US" dirty="0"/>
              <a:t>。</a:t>
            </a:r>
            <a:endParaRPr lang="en-US" altLang="zh-TW" dirty="0"/>
          </a:p>
          <a:p>
            <a:pPr marL="257175" indent="-257175">
              <a:buFont typeface="Wingdings" panose="05000000000000000000" pitchFamily="2" charset="2"/>
              <a:buChar char="n"/>
            </a:pPr>
            <a:r>
              <a:rPr lang="zh-TW" altLang="en-US" dirty="0"/>
              <a:t>最初由</a:t>
            </a:r>
            <a:r>
              <a:rPr lang="en-US" altLang="zh-TW" dirty="0"/>
              <a:t>Gordon Lyon</a:t>
            </a:r>
            <a:r>
              <a:rPr lang="zh-TW" altLang="en-US" dirty="0"/>
              <a:t>用於</a:t>
            </a:r>
            <a:r>
              <a:rPr lang="zh-TW" altLang="en-US" b="1" dirty="0">
                <a:effectLst>
                  <a:outerShdw blurRad="38100" dist="38100" dir="2700000" algn="tl">
                    <a:srgbClr val="000000">
                      <a:alpha val="43137"/>
                    </a:srgbClr>
                  </a:outerShdw>
                </a:effectLst>
              </a:rPr>
              <a:t>目標偵測和服務</a:t>
            </a:r>
            <a:r>
              <a:rPr lang="zh-TW" altLang="en-US" dirty="0"/>
              <a:t>的一項網路技術 。 </a:t>
            </a:r>
            <a:endParaRPr lang="en-US" altLang="zh-TW" dirty="0"/>
          </a:p>
          <a:p>
            <a:pPr marL="257175" indent="-257175">
              <a:buFont typeface="Wingdings" panose="05000000000000000000" pitchFamily="2" charset="2"/>
              <a:buChar char="n"/>
            </a:pPr>
            <a:r>
              <a:rPr lang="zh-TW" altLang="en-US" dirty="0"/>
              <a:t>基本原理</a:t>
            </a:r>
            <a:r>
              <a:rPr lang="en-US" altLang="zh-TW" dirty="0"/>
              <a:t>:</a:t>
            </a:r>
            <a:r>
              <a:rPr lang="en-US" altLang="zh-TW" dirty="0" err="1"/>
              <a:t>Nmap</a:t>
            </a:r>
            <a:r>
              <a:rPr lang="zh-TW" altLang="en-US" b="1" dirty="0">
                <a:solidFill>
                  <a:srgbClr val="FF0000"/>
                </a:solidFill>
              </a:rPr>
              <a:t>發送特製的封包至目標主機</a:t>
            </a:r>
            <a:r>
              <a:rPr lang="zh-TW" altLang="en-US" dirty="0"/>
              <a:t>，然後</a:t>
            </a:r>
            <a:r>
              <a:rPr lang="zh-TW" altLang="en-US" b="1" dirty="0">
                <a:solidFill>
                  <a:srgbClr val="FF0000"/>
                </a:solidFill>
              </a:rPr>
              <a:t>分析其反應</a:t>
            </a:r>
            <a:r>
              <a:rPr lang="zh-TW" altLang="en-US" dirty="0"/>
              <a:t>。</a:t>
            </a:r>
          </a:p>
          <a:p>
            <a:pPr marL="257175" indent="-257175">
              <a:buFont typeface="Wingdings" panose="05000000000000000000" pitchFamily="2" charset="2"/>
              <a:buChar char="n"/>
            </a:pPr>
            <a:r>
              <a:rPr lang="en-US" altLang="zh-TW" dirty="0" err="1"/>
              <a:t>Nmap</a:t>
            </a:r>
            <a:r>
              <a:rPr lang="zh-TW" altLang="en-US" dirty="0"/>
              <a:t>有許多功能，可用來</a:t>
            </a:r>
            <a:r>
              <a:rPr lang="zh-TW" altLang="en-US" b="1" dirty="0">
                <a:effectLst>
                  <a:outerShdw blurRad="38100" dist="38100" dir="2700000" algn="tl">
                    <a:srgbClr val="000000">
                      <a:alpha val="43137"/>
                    </a:srgbClr>
                  </a:outerShdw>
                </a:effectLst>
              </a:rPr>
              <a:t>探測網路</a:t>
            </a:r>
            <a:r>
              <a:rPr lang="zh-TW" altLang="en-US" dirty="0"/>
              <a:t>，包括</a:t>
            </a:r>
            <a:r>
              <a:rPr lang="zh-TW" altLang="en-US" b="1" dirty="0">
                <a:effectLst>
                  <a:outerShdw blurRad="38100" dist="38100" dir="2700000" algn="tl">
                    <a:srgbClr val="000000">
                      <a:alpha val="43137"/>
                    </a:srgbClr>
                  </a:outerShdw>
                </a:effectLst>
              </a:rPr>
              <a:t>目標偵測</a:t>
            </a:r>
            <a:r>
              <a:rPr lang="zh-TW" altLang="en-US" dirty="0"/>
              <a:t>和</a:t>
            </a:r>
            <a:r>
              <a:rPr lang="zh-TW" altLang="en-US" b="1" dirty="0"/>
              <a:t>服務</a:t>
            </a:r>
            <a:r>
              <a:rPr lang="zh-TW" altLang="en-US" b="1" dirty="0">
                <a:effectLst>
                  <a:outerShdw blurRad="38100" dist="38100" dir="2700000" algn="tl">
                    <a:srgbClr val="000000">
                      <a:alpha val="43137"/>
                    </a:srgbClr>
                  </a:outerShdw>
                </a:effectLst>
              </a:rPr>
              <a:t>偵測</a:t>
            </a:r>
            <a:r>
              <a:rPr lang="zh-TW" altLang="en-US" dirty="0"/>
              <a:t>以及</a:t>
            </a:r>
            <a:r>
              <a:rPr lang="zh-TW" altLang="en-US" b="1" dirty="0">
                <a:effectLst>
                  <a:outerShdw blurRad="38100" dist="38100" dir="2700000" algn="tl">
                    <a:srgbClr val="000000">
                      <a:alpha val="43137"/>
                    </a:srgbClr>
                  </a:outerShdw>
                </a:effectLst>
              </a:rPr>
              <a:t>作業系統偵測</a:t>
            </a:r>
            <a:r>
              <a:rPr lang="zh-TW" altLang="en-US" dirty="0"/>
              <a:t>。</a:t>
            </a:r>
            <a:endParaRPr lang="en-US" altLang="zh-TW" dirty="0"/>
          </a:p>
          <a:p>
            <a:pPr marL="257175" indent="-257175">
              <a:buFont typeface="Wingdings" panose="05000000000000000000" pitchFamily="2" charset="2"/>
              <a:buChar char="n"/>
            </a:pPr>
            <a:r>
              <a:rPr lang="en-US" altLang="zh-TW" dirty="0"/>
              <a:t>NMAP</a:t>
            </a:r>
            <a:r>
              <a:rPr lang="zh-TW" altLang="en-US" dirty="0"/>
              <a:t>也提供更高階的</a:t>
            </a:r>
            <a:r>
              <a:rPr lang="zh-TW" altLang="en-US" dirty="0">
                <a:solidFill>
                  <a:srgbClr val="FF0000"/>
                </a:solidFill>
              </a:rPr>
              <a:t>腳本漏洞檢測</a:t>
            </a:r>
            <a:r>
              <a:rPr lang="en-US" altLang="zh-TW" dirty="0" err="1"/>
              <a:t>Nmap</a:t>
            </a:r>
            <a:r>
              <a:rPr lang="en-US" altLang="zh-TW" dirty="0"/>
              <a:t> Scripting Engine (NSE)</a:t>
            </a:r>
            <a:r>
              <a:rPr lang="zh-TW" altLang="en-US" dirty="0"/>
              <a:t>。</a:t>
            </a:r>
          </a:p>
        </p:txBody>
      </p:sp>
      <p:sp>
        <p:nvSpPr>
          <p:cNvPr id="5" name="文字方塊 4"/>
          <p:cNvSpPr txBox="1"/>
          <p:nvPr/>
        </p:nvSpPr>
        <p:spPr>
          <a:xfrm>
            <a:off x="8269" y="136070"/>
            <a:ext cx="5683222" cy="646331"/>
          </a:xfrm>
          <a:prstGeom prst="rect">
            <a:avLst/>
          </a:prstGeom>
          <a:noFill/>
        </p:spPr>
        <p:txBody>
          <a:bodyPr wrap="none" rtlCol="0">
            <a:spAutoFit/>
          </a:bodyPr>
          <a:lstStyle/>
          <a:p>
            <a:r>
              <a:rPr lang="en-US" altLang="zh-TW" sz="3600" b="1" dirty="0" err="1">
                <a:latin typeface="微軟正黑體" panose="020B0604030504040204" pitchFamily="34" charset="-120"/>
                <a:ea typeface="微軟正黑體" panose="020B0604030504040204" pitchFamily="34" charset="-120"/>
              </a:rPr>
              <a:t>Namp</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Ｎ</a:t>
            </a:r>
            <a:r>
              <a:rPr lang="en-US" altLang="zh-TW" sz="3600" b="1" dirty="0" err="1">
                <a:latin typeface="微軟正黑體" panose="020B0604030504040204" pitchFamily="34" charset="-120"/>
                <a:ea typeface="微軟正黑體" panose="020B0604030504040204" pitchFamily="34" charset="-120"/>
              </a:rPr>
              <a:t>etwork</a:t>
            </a:r>
            <a:r>
              <a:rPr lang="en-US" altLang="zh-TW" sz="3600" b="1" dirty="0">
                <a:latin typeface="微軟正黑體" panose="020B0604030504040204" pitchFamily="34" charset="-120"/>
                <a:ea typeface="微軟正黑體" panose="020B0604030504040204" pitchFamily="34" charset="-120"/>
              </a:rPr>
              <a:t> Mapper</a:t>
            </a:r>
            <a:endParaRPr lang="zh-TW" altLang="en-US" sz="36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8269" y="715754"/>
            <a:ext cx="9135731" cy="369332"/>
          </a:xfrm>
          <a:prstGeom prst="rect">
            <a:avLst/>
          </a:prstGeom>
          <a:solidFill>
            <a:srgbClr val="FFFF00"/>
          </a:solidFill>
        </p:spPr>
        <p:txBody>
          <a:bodyPr wrap="square">
            <a:spAutoFit/>
          </a:bodyPr>
          <a:lstStyle/>
          <a:p>
            <a:r>
              <a:rPr lang="en-US" altLang="zh-TW" dirty="0"/>
              <a:t>https://nmap.org/</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549" y="215033"/>
            <a:ext cx="1935797" cy="1037035"/>
          </a:xfrm>
          <a:prstGeom prst="rect">
            <a:avLst/>
          </a:prstGeom>
        </p:spPr>
      </p:pic>
      <p:pic>
        <p:nvPicPr>
          <p:cNvPr id="8" name="圖片 7"/>
          <p:cNvPicPr>
            <a:picLocks noChangeAspect="1"/>
          </p:cNvPicPr>
          <p:nvPr/>
        </p:nvPicPr>
        <p:blipFill>
          <a:blip r:embed="rId3"/>
          <a:stretch>
            <a:fillRect/>
          </a:stretch>
        </p:blipFill>
        <p:spPr>
          <a:xfrm>
            <a:off x="2871235" y="3443238"/>
            <a:ext cx="1911157" cy="2484504"/>
          </a:xfrm>
          <a:prstGeom prst="rect">
            <a:avLst/>
          </a:prstGeom>
        </p:spPr>
      </p:pic>
      <p:pic>
        <p:nvPicPr>
          <p:cNvPr id="9" name="內容版面配置區 3"/>
          <p:cNvPicPr>
            <a:picLocks noGrp="1" noChangeAspect="1"/>
          </p:cNvPicPr>
          <p:nvPr>
            <p:ph idx="1"/>
          </p:nvPr>
        </p:nvPicPr>
        <p:blipFill rotWithShape="1">
          <a:blip r:embed="rId4"/>
          <a:srcRect t="6699" r="2316" b="5837"/>
          <a:stretch/>
        </p:blipFill>
        <p:spPr>
          <a:xfrm>
            <a:off x="4955344" y="3496152"/>
            <a:ext cx="3851642" cy="2378676"/>
          </a:xfrm>
          <a:prstGeom prst="rect">
            <a:avLst/>
          </a:prstGeom>
        </p:spPr>
      </p:pic>
      <p:pic>
        <p:nvPicPr>
          <p:cNvPr id="2" name="圖片 1"/>
          <p:cNvPicPr>
            <a:picLocks noChangeAspect="1"/>
          </p:cNvPicPr>
          <p:nvPr/>
        </p:nvPicPr>
        <p:blipFill>
          <a:blip r:embed="rId5"/>
          <a:stretch>
            <a:fillRect/>
          </a:stretch>
        </p:blipFill>
        <p:spPr>
          <a:xfrm>
            <a:off x="319607" y="3443238"/>
            <a:ext cx="2484504" cy="2484504"/>
          </a:xfrm>
          <a:prstGeom prst="rect">
            <a:avLst/>
          </a:prstGeom>
        </p:spPr>
      </p:pic>
      <p:sp>
        <p:nvSpPr>
          <p:cNvPr id="3" name="矩形 2"/>
          <p:cNvSpPr/>
          <p:nvPr/>
        </p:nvSpPr>
        <p:spPr>
          <a:xfrm>
            <a:off x="795321" y="5436247"/>
            <a:ext cx="1830490" cy="830997"/>
          </a:xfrm>
          <a:prstGeom prst="rect">
            <a:avLst/>
          </a:prstGeom>
        </p:spPr>
        <p:txBody>
          <a:bodyPr wrap="square">
            <a:spAutoFit/>
          </a:bodyPr>
          <a:lstStyle/>
          <a:p>
            <a:r>
              <a:rPr lang="en-US" altLang="zh-TW" sz="2400" b="1" dirty="0">
                <a:solidFill>
                  <a:srgbClr val="FFFF00"/>
                </a:solidFill>
                <a:effectLst>
                  <a:outerShdw blurRad="38100" dist="38100" dir="2700000" algn="tl">
                    <a:srgbClr val="000000">
                      <a:alpha val="43137"/>
                    </a:srgbClr>
                  </a:outerShdw>
                </a:effectLst>
              </a:rPr>
              <a:t>Gordon Lyon</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29</a:t>
            </a:fld>
            <a:endParaRPr lang="zh-TW" altLang="en-US"/>
          </a:p>
        </p:txBody>
      </p:sp>
    </p:spTree>
    <p:extLst>
      <p:ext uri="{BB962C8B-B14F-4D97-AF65-F5344CB8AC3E}">
        <p14:creationId xmlns:p14="http://schemas.microsoft.com/office/powerpoint/2010/main" val="1545044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滲透測試</a:t>
            </a:r>
            <a:endParaRPr lang="zh-TW" altLang="en-US" sz="6000" dirty="0"/>
          </a:p>
        </p:txBody>
      </p:sp>
    </p:spTree>
    <p:extLst>
      <p:ext uri="{BB962C8B-B14F-4D97-AF65-F5344CB8AC3E}">
        <p14:creationId xmlns:p14="http://schemas.microsoft.com/office/powerpoint/2010/main" val="197397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69229" y="2105844"/>
            <a:ext cx="5237610" cy="2512298"/>
          </a:xfrm>
          <a:prstGeom prst="rect">
            <a:avLst/>
          </a:prstGeom>
        </p:spPr>
      </p:pic>
      <p:pic>
        <p:nvPicPr>
          <p:cNvPr id="3" name="圖片 2"/>
          <p:cNvPicPr>
            <a:picLocks noChangeAspect="1"/>
          </p:cNvPicPr>
          <p:nvPr/>
        </p:nvPicPr>
        <p:blipFill rotWithShape="1">
          <a:blip r:embed="rId3"/>
          <a:srcRect t="10657" b="14272"/>
          <a:stretch/>
        </p:blipFill>
        <p:spPr>
          <a:xfrm>
            <a:off x="38534" y="188806"/>
            <a:ext cx="1076622" cy="638175"/>
          </a:xfrm>
          <a:prstGeom prst="rect">
            <a:avLst/>
          </a:prstGeom>
        </p:spPr>
      </p:pic>
      <p:sp>
        <p:nvSpPr>
          <p:cNvPr id="4" name="矩形 3"/>
          <p:cNvSpPr/>
          <p:nvPr/>
        </p:nvSpPr>
        <p:spPr>
          <a:xfrm>
            <a:off x="995796" y="260243"/>
            <a:ext cx="796761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5" name="矩形 4"/>
          <p:cNvSpPr/>
          <p:nvPr/>
        </p:nvSpPr>
        <p:spPr>
          <a:xfrm>
            <a:off x="132984" y="1805762"/>
            <a:ext cx="2755050" cy="300082"/>
          </a:xfrm>
          <a:prstGeom prst="rect">
            <a:avLst/>
          </a:prstGeom>
        </p:spPr>
        <p:txBody>
          <a:bodyPr wrap="none">
            <a:spAutoFit/>
          </a:bodyPr>
          <a:lstStyle/>
          <a:p>
            <a:r>
              <a:rPr lang="en-US" altLang="zh-TW" sz="1350" dirty="0"/>
              <a:t>https://nmap.org/book/toc.html</a:t>
            </a:r>
            <a:endParaRPr lang="zh-TW" altLang="en-US" sz="1350" dirty="0"/>
          </a:p>
        </p:txBody>
      </p:sp>
      <p:pic>
        <p:nvPicPr>
          <p:cNvPr id="6" name="圖片 5"/>
          <p:cNvPicPr>
            <a:picLocks noChangeAspect="1"/>
          </p:cNvPicPr>
          <p:nvPr/>
        </p:nvPicPr>
        <p:blipFill>
          <a:blip r:embed="rId4"/>
          <a:stretch>
            <a:fillRect/>
          </a:stretch>
        </p:blipFill>
        <p:spPr>
          <a:xfrm>
            <a:off x="3756419" y="1451751"/>
            <a:ext cx="5039141" cy="3860081"/>
          </a:xfrm>
          <a:prstGeom prst="rect">
            <a:avLst/>
          </a:prstGeom>
        </p:spPr>
      </p:pic>
      <p:sp>
        <p:nvSpPr>
          <p:cNvPr id="7" name="矩形 6"/>
          <p:cNvSpPr/>
          <p:nvPr/>
        </p:nvSpPr>
        <p:spPr>
          <a:xfrm>
            <a:off x="132984" y="924300"/>
            <a:ext cx="6205874" cy="307777"/>
          </a:xfrm>
          <a:prstGeom prst="rect">
            <a:avLst/>
          </a:prstGeom>
        </p:spPr>
        <p:txBody>
          <a:bodyPr wrap="square">
            <a:spAutoFit/>
          </a:bodyPr>
          <a:lstStyle/>
          <a:p>
            <a:r>
              <a:rPr lang="en-US" altLang="zh-TW" sz="1400" dirty="0" err="1"/>
              <a:t>Nmap</a:t>
            </a:r>
            <a:r>
              <a:rPr lang="zh-TW" altLang="en-US" sz="1400" dirty="0"/>
              <a:t>参考指南</a:t>
            </a:r>
            <a:r>
              <a:rPr lang="en-US" altLang="zh-TW" sz="1400" dirty="0"/>
              <a:t>(Man Page) </a:t>
            </a:r>
            <a:r>
              <a:rPr lang="en-US" altLang="zh-TW" sz="1400" b="1" dirty="0">
                <a:effectLst>
                  <a:outerShdw blurRad="38100" dist="38100" dir="2700000" algn="tl">
                    <a:srgbClr val="000000">
                      <a:alpha val="43137"/>
                    </a:srgbClr>
                  </a:outerShdw>
                </a:effectLst>
              </a:rPr>
              <a:t>https://nmap.org/man/zh/index.html </a:t>
            </a:r>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30</a:t>
            </a:fld>
            <a:endParaRPr lang="zh-TW" altLang="en-US"/>
          </a:p>
        </p:txBody>
      </p:sp>
      <p:sp>
        <p:nvSpPr>
          <p:cNvPr id="9" name="矩形 8"/>
          <p:cNvSpPr/>
          <p:nvPr/>
        </p:nvSpPr>
        <p:spPr>
          <a:xfrm>
            <a:off x="90289" y="5490951"/>
            <a:ext cx="912021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 </a:t>
            </a:r>
            <a:r>
              <a:rPr lang="en-US" altLang="zh-TW" sz="2400" b="1" dirty="0">
                <a:solidFill>
                  <a:srgbClr val="FFFF00"/>
                </a:solidFill>
                <a:effectLst>
                  <a:outerShdw blurRad="38100" dist="38100" dir="2700000" algn="tl">
                    <a:srgbClr val="000000">
                      <a:alpha val="43137"/>
                    </a:srgbClr>
                  </a:outerShdw>
                </a:effectLst>
              </a:rPr>
              <a:t>PORT</a:t>
            </a:r>
            <a:r>
              <a:rPr lang="zh-TW" altLang="en-US" sz="2400" dirty="0"/>
              <a:t>掃描技術</a:t>
            </a:r>
          </a:p>
        </p:txBody>
      </p:sp>
      <p:sp>
        <p:nvSpPr>
          <p:cNvPr id="10" name="橢圓 9"/>
          <p:cNvSpPr/>
          <p:nvPr/>
        </p:nvSpPr>
        <p:spPr>
          <a:xfrm>
            <a:off x="4422371" y="1479665"/>
            <a:ext cx="257694" cy="272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147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863556103"/>
              </p:ext>
            </p:extLst>
          </p:nvPr>
        </p:nvGraphicFramePr>
        <p:xfrm>
          <a:off x="271463" y="1769992"/>
          <a:ext cx="8181975" cy="3793301"/>
        </p:xfrm>
        <a:graphic>
          <a:graphicData uri="http://schemas.openxmlformats.org/drawingml/2006/table">
            <a:tbl>
              <a:tblPr firstRow="1" bandRow="1">
                <a:tableStyleId>{5C22544A-7EE6-4342-B048-85BDC9FD1C3A}</a:tableStyleId>
              </a:tblPr>
              <a:tblGrid>
                <a:gridCol w="4774362">
                  <a:extLst>
                    <a:ext uri="{9D8B030D-6E8A-4147-A177-3AD203B41FA5}">
                      <a16:colId xmlns:a16="http://schemas.microsoft.com/office/drawing/2014/main" val="2160549935"/>
                    </a:ext>
                  </a:extLst>
                </a:gridCol>
                <a:gridCol w="3407613">
                  <a:extLst>
                    <a:ext uri="{9D8B030D-6E8A-4147-A177-3AD203B41FA5}">
                      <a16:colId xmlns:a16="http://schemas.microsoft.com/office/drawing/2014/main" val="3198533954"/>
                    </a:ext>
                  </a:extLst>
                </a:gridCol>
              </a:tblGrid>
              <a:tr h="160020">
                <a:tc>
                  <a:txBody>
                    <a:bodyPr/>
                    <a:lstStyle/>
                    <a:p>
                      <a:endParaRPr lang="zh-TW" altLang="en-US" sz="600" dirty="0"/>
                    </a:p>
                  </a:txBody>
                  <a:tcPr marL="68580" marR="68580" marT="34290" marB="34290"/>
                </a:tc>
                <a:tc>
                  <a:txBody>
                    <a:bodyPr/>
                    <a:lstStyle/>
                    <a:p>
                      <a:endParaRPr lang="zh-TW" altLang="en-US" sz="600" dirty="0"/>
                    </a:p>
                  </a:txBody>
                  <a:tcPr marL="68580" marR="68580" marT="34290" marB="34290"/>
                </a:tc>
                <a:extLst>
                  <a:ext uri="{0D108BD9-81ED-4DB2-BD59-A6C34878D82A}">
                    <a16:rowId xmlns:a16="http://schemas.microsoft.com/office/drawing/2014/main" val="2057767107"/>
                  </a:ext>
                </a:extLst>
              </a:tr>
              <a:tr h="342900">
                <a:tc>
                  <a:txBody>
                    <a:bodyPr/>
                    <a:lstStyle/>
                    <a:p>
                      <a:r>
                        <a:rPr lang="en-US" altLang="zh-TW" sz="1800" b="1" dirty="0" err="1"/>
                        <a:t>nmap</a:t>
                      </a:r>
                      <a:r>
                        <a:rPr lang="en-US" altLang="zh-TW" sz="1800" b="1" dirty="0"/>
                        <a:t> </a:t>
                      </a:r>
                      <a:r>
                        <a:rPr lang="en-US" altLang="zh-TW" sz="1800" b="1" dirty="0" smtClean="0"/>
                        <a:t>www.hinet.net</a:t>
                      </a:r>
                      <a:endParaRPr lang="zh-TW" altLang="en-US" sz="1800" b="1" dirty="0"/>
                    </a:p>
                  </a:txBody>
                  <a:tcPr marL="68580" marR="68580" marT="34290" marB="34290"/>
                </a:tc>
                <a:tc>
                  <a:txBody>
                    <a:bodyPr/>
                    <a:lstStyle/>
                    <a:p>
                      <a:r>
                        <a:rPr lang="zh-TW" altLang="en-US" sz="1200" b="1" i="0" kern="1200" dirty="0">
                          <a:solidFill>
                            <a:schemeClr val="dk1"/>
                          </a:solidFill>
                          <a:effectLst/>
                          <a:latin typeface="+mn-lt"/>
                          <a:ea typeface="+mn-ea"/>
                          <a:cs typeface="+mn-cs"/>
                        </a:rPr>
                        <a:t>掃描主機是否有開機，並且開啟哪些連接埠</a:t>
                      </a:r>
                      <a:endParaRPr lang="zh-TW" altLang="en-US" sz="1200" b="1" dirty="0"/>
                    </a:p>
                  </a:txBody>
                  <a:tcPr marL="68580" marR="68580" marT="34290" marB="34290"/>
                </a:tc>
                <a:extLst>
                  <a:ext uri="{0D108BD9-81ED-4DB2-BD59-A6C34878D82A}">
                    <a16:rowId xmlns:a16="http://schemas.microsoft.com/office/drawing/2014/main" val="2461284794"/>
                  </a:ext>
                </a:extLst>
              </a:tr>
              <a:tr h="342900">
                <a:tc>
                  <a:txBody>
                    <a:bodyPr/>
                    <a:lstStyle/>
                    <a:p>
                      <a:r>
                        <a:rPr lang="en-US" altLang="zh-TW" sz="1800" b="1" dirty="0" err="1"/>
                        <a:t>nmap</a:t>
                      </a:r>
                      <a:r>
                        <a:rPr lang="en-US" altLang="zh-TW" sz="1800" b="1" dirty="0"/>
                        <a:t> </a:t>
                      </a:r>
                      <a:r>
                        <a:rPr lang="en-US" altLang="zh-TW" sz="1800" b="1" dirty="0" smtClean="0"/>
                        <a:t>202.39.253.11</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直接使用 </a:t>
                      </a:r>
                      <a:r>
                        <a:rPr lang="en-US" altLang="zh-TW" sz="1400" b="1" i="0" kern="1200" dirty="0">
                          <a:solidFill>
                            <a:schemeClr val="dk1"/>
                          </a:solidFill>
                          <a:effectLst/>
                          <a:latin typeface="+mn-lt"/>
                          <a:ea typeface="+mn-ea"/>
                          <a:cs typeface="+mn-cs"/>
                        </a:rPr>
                        <a:t>IP </a:t>
                      </a:r>
                      <a:r>
                        <a:rPr lang="zh-TW" altLang="en-US" sz="1400" b="1" i="0" kern="1200" dirty="0">
                          <a:solidFill>
                            <a:schemeClr val="dk1"/>
                          </a:solidFill>
                          <a:effectLst/>
                          <a:latin typeface="+mn-lt"/>
                          <a:ea typeface="+mn-ea"/>
                          <a:cs typeface="+mn-cs"/>
                        </a:rPr>
                        <a:t>位址來指定掃描的主機</a:t>
                      </a:r>
                      <a:endParaRPr lang="zh-TW" altLang="en-US" sz="1200" b="1" dirty="0"/>
                    </a:p>
                  </a:txBody>
                  <a:tcPr marL="68580" marR="68580" marT="34290" marB="34290"/>
                </a:tc>
                <a:extLst>
                  <a:ext uri="{0D108BD9-81ED-4DB2-BD59-A6C34878D82A}">
                    <a16:rowId xmlns:a16="http://schemas.microsoft.com/office/drawing/2014/main" val="3890937157"/>
                  </a:ext>
                </a:extLst>
              </a:tr>
              <a:tr h="342900">
                <a:tc>
                  <a:txBody>
                    <a:bodyPr/>
                    <a:lstStyle/>
                    <a:p>
                      <a:r>
                        <a:rPr lang="en-US" altLang="zh-TW" sz="1800" b="1" dirty="0" err="1"/>
                        <a:t>nmap</a:t>
                      </a:r>
                      <a:r>
                        <a:rPr lang="en-US" altLang="zh-TW" sz="1800" b="1" dirty="0"/>
                        <a:t> -v </a:t>
                      </a:r>
                      <a:r>
                        <a:rPr lang="en-US" altLang="zh-TW" sz="1800" b="1" dirty="0" smtClean="0"/>
                        <a:t>www.hinet.net</a:t>
                      </a:r>
                      <a:endParaRPr lang="zh-TW" altLang="en-US" sz="1800" b="1" dirty="0"/>
                    </a:p>
                  </a:txBody>
                  <a:tcPr marL="68580" marR="68580" marT="34290" marB="34290"/>
                </a:tc>
                <a:tc>
                  <a:txBody>
                    <a:bodyPr/>
                    <a:lstStyle/>
                    <a:p>
                      <a:r>
                        <a:rPr lang="en-US" altLang="zh-TW" sz="1200" b="1" dirty="0"/>
                        <a:t>-v</a:t>
                      </a:r>
                      <a:r>
                        <a:rPr lang="zh-TW" altLang="en-US" sz="1400" b="1" i="0" kern="1200" dirty="0">
                          <a:solidFill>
                            <a:schemeClr val="dk1"/>
                          </a:solidFill>
                          <a:effectLst/>
                          <a:latin typeface="+mn-lt"/>
                          <a:ea typeface="+mn-ea"/>
                          <a:cs typeface="+mn-cs"/>
                        </a:rPr>
                        <a:t> 參數，會有更詳細的輸出</a:t>
                      </a:r>
                      <a:endParaRPr lang="zh-TW" altLang="en-US" sz="1200" b="1" dirty="0"/>
                    </a:p>
                  </a:txBody>
                  <a:tcPr marL="68580" marR="68580" marT="34290" marB="34290"/>
                </a:tc>
                <a:extLst>
                  <a:ext uri="{0D108BD9-81ED-4DB2-BD59-A6C34878D82A}">
                    <a16:rowId xmlns:a16="http://schemas.microsoft.com/office/drawing/2014/main" val="1902494562"/>
                  </a:ext>
                </a:extLst>
              </a:tr>
              <a:tr h="548640">
                <a:tc>
                  <a:txBody>
                    <a:bodyPr/>
                    <a:lstStyle/>
                    <a:p>
                      <a:r>
                        <a:rPr lang="en-US" altLang="zh-TW" sz="1800" b="1" dirty="0" err="1"/>
                        <a:t>nmap</a:t>
                      </a:r>
                      <a:r>
                        <a:rPr lang="en-US" altLang="zh-TW" sz="1800" b="1" dirty="0"/>
                        <a:t> </a:t>
                      </a:r>
                      <a:r>
                        <a:rPr lang="en-US" altLang="zh-TW" sz="1400" b="1" dirty="0" smtClean="0"/>
                        <a:t>www.hinet.net </a:t>
                      </a:r>
                      <a:r>
                        <a:rPr lang="zh-TW" altLang="en-US" sz="1400" b="1" dirty="0" smtClean="0"/>
                        <a:t> </a:t>
                      </a:r>
                      <a:r>
                        <a:rPr lang="en-US" altLang="zh-TW" sz="1400" b="1" dirty="0" smtClean="0"/>
                        <a:t>tw.yahoo.com</a:t>
                      </a:r>
                      <a:r>
                        <a:rPr lang="zh-TW" altLang="en-US" sz="1400" b="1" dirty="0" smtClean="0"/>
                        <a:t> </a:t>
                      </a:r>
                      <a:r>
                        <a:rPr lang="en-US" altLang="zh-TW" sz="1400" b="1" dirty="0" smtClean="0"/>
                        <a:t> www.google.com.tw</a:t>
                      </a:r>
                      <a:endParaRPr lang="zh-TW" altLang="en-US" sz="14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dk1"/>
                          </a:solidFill>
                          <a:effectLst/>
                          <a:latin typeface="+mn-lt"/>
                          <a:ea typeface="+mn-ea"/>
                          <a:cs typeface="+mn-cs"/>
                        </a:rPr>
                        <a:t>掃描多台主機 </a:t>
                      </a:r>
                      <a:r>
                        <a:rPr lang="en-US" altLang="zh-TW" sz="1400" b="1" i="0" kern="1200" dirty="0">
                          <a:solidFill>
                            <a:schemeClr val="dk1"/>
                          </a:solidFill>
                          <a:effectLst/>
                          <a:latin typeface="+mn-lt"/>
                          <a:ea typeface="+mn-ea"/>
                          <a:cs typeface="+mn-cs"/>
                        </a:rPr>
                        <a:t>Scan Multiple Hosts</a:t>
                      </a:r>
                      <a:endParaRPr lang="zh-TW" altLang="en-US" sz="1400" b="1"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val="1027532989"/>
                  </a:ext>
                </a:extLst>
              </a:tr>
              <a:tr h="617220">
                <a:tc>
                  <a:txBody>
                    <a:bodyPr/>
                    <a:lstStyle/>
                    <a:p>
                      <a:r>
                        <a:rPr lang="en-US" altLang="zh-TW" sz="1800" b="1" dirty="0" err="1"/>
                        <a:t>nmap</a:t>
                      </a:r>
                      <a:r>
                        <a:rPr lang="en-US" altLang="zh-TW" sz="1800" b="1" dirty="0"/>
                        <a:t> </a:t>
                      </a:r>
                      <a:r>
                        <a:rPr lang="en-US" altLang="zh-TW" sz="1800" b="1" dirty="0" smtClean="0"/>
                        <a:t>192.168.0.*</a:t>
                      </a:r>
                      <a:endParaRPr lang="en-US" altLang="zh-TW" sz="1800" b="1" dirty="0"/>
                    </a:p>
                    <a:p>
                      <a:r>
                        <a:rPr lang="en-US" altLang="zh-TW" sz="1800" b="1" dirty="0" err="1"/>
                        <a:t>nmap</a:t>
                      </a:r>
                      <a:r>
                        <a:rPr lang="en-US" altLang="zh-TW" sz="1800" b="1" dirty="0"/>
                        <a:t> </a:t>
                      </a:r>
                      <a:r>
                        <a:rPr lang="en-US" altLang="zh-TW" sz="1800" b="1" dirty="0" smtClean="0"/>
                        <a:t>192.168.0.0/24</a:t>
                      </a:r>
                      <a:endParaRPr lang="zh-TW" altLang="en-US" sz="1800" b="1" dirty="0"/>
                    </a:p>
                  </a:txBody>
                  <a:tcPr marL="68580" marR="68580" marT="34290" marB="34290"/>
                </a:tc>
                <a:tc>
                  <a:txBody>
                    <a:bodyPr/>
                    <a:lstStyle/>
                    <a:p>
                      <a:r>
                        <a:rPr lang="zh-TW" altLang="en-US" sz="1200" b="1" dirty="0"/>
                        <a:t>使用萬用字元，一次掃描整個子網域</a:t>
                      </a:r>
                    </a:p>
                  </a:txBody>
                  <a:tcPr marL="68580" marR="68580" marT="34290" marB="34290"/>
                </a:tc>
                <a:extLst>
                  <a:ext uri="{0D108BD9-81ED-4DB2-BD59-A6C34878D82A}">
                    <a16:rowId xmlns:a16="http://schemas.microsoft.com/office/drawing/2014/main" val="2455304165"/>
                  </a:ext>
                </a:extLst>
              </a:tr>
              <a:tr h="342900">
                <a:tc>
                  <a:txBody>
                    <a:bodyPr/>
                    <a:lstStyle/>
                    <a:p>
                      <a:r>
                        <a:rPr lang="en-US" altLang="zh-TW" sz="1800" b="1" dirty="0" err="1"/>
                        <a:t>nmap</a:t>
                      </a:r>
                      <a:r>
                        <a:rPr lang="en-US" altLang="zh-TW" sz="1800" b="1" dirty="0"/>
                        <a:t> </a:t>
                      </a:r>
                      <a:r>
                        <a:rPr lang="en-US" altLang="zh-TW" sz="1800" b="1" dirty="0" smtClean="0"/>
                        <a:t>192.168.0.123,124,125</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355997195"/>
                  </a:ext>
                </a:extLst>
              </a:tr>
              <a:tr h="342900">
                <a:tc>
                  <a:txBody>
                    <a:bodyPr/>
                    <a:lstStyle/>
                    <a:p>
                      <a:r>
                        <a:rPr lang="en-US" altLang="zh-TW" sz="1800" b="1" dirty="0" err="1"/>
                        <a:t>nmap</a:t>
                      </a:r>
                      <a:r>
                        <a:rPr lang="en-US" altLang="zh-TW" sz="1800" b="1" dirty="0"/>
                        <a:t> </a:t>
                      </a:r>
                      <a:r>
                        <a:rPr lang="en-US" altLang="zh-TW" sz="1800" b="1" dirty="0" smtClean="0"/>
                        <a:t>192.168.0.123-140</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掃描子網域中連續的某一段</a:t>
                      </a:r>
                      <a:endParaRPr lang="zh-TW" altLang="en-US" sz="1200" b="1" dirty="0"/>
                    </a:p>
                  </a:txBody>
                  <a:tcPr marL="68580" marR="68580" marT="34290" marB="34290"/>
                </a:tc>
                <a:extLst>
                  <a:ext uri="{0D108BD9-81ED-4DB2-BD59-A6C34878D82A}">
                    <a16:rowId xmlns:a16="http://schemas.microsoft.com/office/drawing/2014/main" val="545857159"/>
                  </a:ext>
                </a:extLst>
              </a:tr>
              <a:tr h="402401">
                <a:tc>
                  <a:txBody>
                    <a:bodyPr/>
                    <a:lstStyle/>
                    <a:p>
                      <a:r>
                        <a:rPr lang="en-US" altLang="zh-TW" sz="1800" b="1" dirty="0" err="1"/>
                        <a:t>nmap</a:t>
                      </a:r>
                      <a:r>
                        <a:rPr lang="en-US" altLang="zh-TW" sz="1800" b="1" dirty="0"/>
                        <a:t> </a:t>
                      </a:r>
                      <a:r>
                        <a:rPr lang="en-US" altLang="zh-TW" sz="1800" b="1" dirty="0" smtClean="0"/>
                        <a:t>192.168.0.* </a:t>
                      </a:r>
                      <a:r>
                        <a:rPr lang="en-US" altLang="zh-TW" sz="1800" b="1" dirty="0">
                          <a:solidFill>
                            <a:srgbClr val="FF0000"/>
                          </a:solidFill>
                          <a:effectLst>
                            <a:outerShdw blurRad="38100" dist="38100" dir="2700000" algn="tl">
                              <a:srgbClr val="000000">
                                <a:alpha val="43137"/>
                              </a:srgbClr>
                            </a:outerShdw>
                          </a:effectLst>
                        </a:rPr>
                        <a:t>--exclude </a:t>
                      </a:r>
                      <a:r>
                        <a:rPr lang="en-US" altLang="zh-TW" sz="1800" b="1" dirty="0" smtClean="0"/>
                        <a:t>192.168.0.100</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401645447"/>
                  </a:ext>
                </a:extLst>
              </a:tr>
              <a:tr h="342900">
                <a:tc>
                  <a:txBody>
                    <a:bodyPr/>
                    <a:lstStyle/>
                    <a:p>
                      <a:r>
                        <a:rPr lang="en-US" altLang="zh-TW" sz="1800" b="1" dirty="0" err="1"/>
                        <a:t>nmap</a:t>
                      </a:r>
                      <a:r>
                        <a:rPr lang="en-US" altLang="zh-TW" sz="1800" b="1" dirty="0"/>
                        <a:t> -</a:t>
                      </a:r>
                      <a:r>
                        <a:rPr lang="en-US" altLang="zh-TW" sz="1800" b="1" dirty="0" err="1"/>
                        <a:t>iL</a:t>
                      </a:r>
                      <a:r>
                        <a:rPr lang="en-US" altLang="zh-TW" sz="1800" b="1" dirty="0"/>
                        <a:t> </a:t>
                      </a:r>
                      <a:r>
                        <a:rPr lang="en-US" altLang="zh-TW" sz="1800" b="1" dirty="0" smtClean="0"/>
                        <a:t>hostlist.txt</a:t>
                      </a:r>
                      <a:endParaRPr lang="zh-TW" altLang="en-US" sz="1800" b="1" dirty="0"/>
                    </a:p>
                  </a:txBody>
                  <a:tcPr marL="68580" marR="68580" marT="34290" marB="34290"/>
                </a:tc>
                <a:tc>
                  <a:txBody>
                    <a:bodyPr/>
                    <a:lstStyle/>
                    <a:p>
                      <a:r>
                        <a:rPr lang="zh-TW" altLang="en-US" sz="1200" b="1" dirty="0"/>
                        <a:t>以檔案列表指定掃描那些主機</a:t>
                      </a:r>
                    </a:p>
                  </a:txBody>
                  <a:tcPr marL="68580" marR="68580" marT="34290" marB="34290"/>
                </a:tc>
                <a:extLst>
                  <a:ext uri="{0D108BD9-81ED-4DB2-BD59-A6C34878D82A}">
                    <a16:rowId xmlns:a16="http://schemas.microsoft.com/office/drawing/2014/main" val="1167915770"/>
                  </a:ext>
                </a:extLst>
              </a:tr>
            </a:tbl>
          </a:graphicData>
        </a:graphic>
      </p:graphicFrame>
      <p:pic>
        <p:nvPicPr>
          <p:cNvPr id="4" name="圖片 3"/>
          <p:cNvPicPr>
            <a:picLocks noChangeAspect="1"/>
          </p:cNvPicPr>
          <p:nvPr/>
        </p:nvPicPr>
        <p:blipFill rotWithShape="1">
          <a:blip r:embed="rId2"/>
          <a:srcRect t="10657" b="14272"/>
          <a:stretch/>
        </p:blipFill>
        <p:spPr>
          <a:xfrm>
            <a:off x="83344" y="139153"/>
            <a:ext cx="850106" cy="638175"/>
          </a:xfrm>
          <a:prstGeom prst="rect">
            <a:avLst/>
          </a:prstGeom>
        </p:spPr>
      </p:pic>
      <p:sp>
        <p:nvSpPr>
          <p:cNvPr id="5" name="矩形 4"/>
          <p:cNvSpPr/>
          <p:nvPr/>
        </p:nvSpPr>
        <p:spPr>
          <a:xfrm>
            <a:off x="933450" y="158203"/>
            <a:ext cx="821055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b="1" dirty="0">
                <a:solidFill>
                  <a:srgbClr val="FFFF00"/>
                </a:solidFill>
                <a:effectLst>
                  <a:outerShdw blurRad="38100" dist="38100" dir="2700000" algn="tl">
                    <a:srgbClr val="000000">
                      <a:alpha val="43137"/>
                    </a:srgbClr>
                  </a:outerShdw>
                </a:effectLst>
              </a:rPr>
              <a:t> </a:t>
            </a:r>
            <a:r>
              <a:rPr lang="en-US" altLang="zh-TW" sz="2400" b="1" dirty="0">
                <a:solidFill>
                  <a:srgbClr val="FFFF00"/>
                </a:solidFill>
                <a:effectLst>
                  <a:outerShdw blurRad="38100" dist="38100" dir="2700000" algn="tl">
                    <a:srgbClr val="000000">
                      <a:alpha val="43137"/>
                    </a:srgbClr>
                  </a:outerShdw>
                </a:effectLst>
              </a:rPr>
              <a:t>IP</a:t>
            </a:r>
            <a:r>
              <a:rPr lang="zh-TW" altLang="en-US" sz="2400" dirty="0"/>
              <a:t>掃描技術</a:t>
            </a:r>
          </a:p>
        </p:txBody>
      </p:sp>
      <p:sp>
        <p:nvSpPr>
          <p:cNvPr id="6" name="矩形 5"/>
          <p:cNvSpPr/>
          <p:nvPr/>
        </p:nvSpPr>
        <p:spPr>
          <a:xfrm>
            <a:off x="705110" y="6337828"/>
            <a:ext cx="6789231" cy="300082"/>
          </a:xfrm>
          <a:prstGeom prst="rect">
            <a:avLst/>
          </a:prstGeom>
          <a:solidFill>
            <a:schemeClr val="accent6">
              <a:lumMod val="20000"/>
              <a:lumOff val="80000"/>
            </a:schemeClr>
          </a:solidFill>
        </p:spPr>
        <p:txBody>
          <a:bodyPr wrap="none">
            <a:spAutoFit/>
          </a:bodyPr>
          <a:lstStyle/>
          <a:p>
            <a:r>
              <a:rPr lang="zh-TW" altLang="en-US" sz="1350" b="1" dirty="0">
                <a:effectLst>
                  <a:outerShdw blurRad="38100" dist="38100" dir="2700000" algn="tl">
                    <a:srgbClr val="000000">
                      <a:alpha val="43137"/>
                    </a:srgbClr>
                  </a:outerShdw>
                </a:effectLst>
              </a:rPr>
              <a:t>參考資料</a:t>
            </a:r>
            <a:r>
              <a:rPr lang="en-US" altLang="zh-TW" sz="1350" b="1" dirty="0">
                <a:effectLst>
                  <a:outerShdw blurRad="38100" dist="38100" dir="2700000" algn="tl">
                    <a:srgbClr val="000000">
                      <a:alpha val="43137"/>
                    </a:srgbClr>
                  </a:outerShdw>
                </a:effectLst>
              </a:rPr>
              <a:t>:</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https://blog.gtwang.org/linux/nmap-command-examples-tutorials/</a:t>
            </a:r>
            <a:endParaRPr lang="zh-TW" altLang="en-US" sz="1350" b="1" dirty="0">
              <a:effectLst>
                <a:outerShdw blurRad="38100" dist="38100" dir="2700000" algn="tl">
                  <a:srgbClr val="000000">
                    <a:alpha val="43137"/>
                  </a:srgbClr>
                </a:outerShdw>
              </a:effectLst>
            </a:endParaRPr>
          </a:p>
        </p:txBody>
      </p:sp>
      <p:sp>
        <p:nvSpPr>
          <p:cNvPr id="7" name="矩形 6"/>
          <p:cNvSpPr/>
          <p:nvPr/>
        </p:nvSpPr>
        <p:spPr>
          <a:xfrm>
            <a:off x="2945130" y="5208501"/>
            <a:ext cx="1917815" cy="715581"/>
          </a:xfrm>
          <a:prstGeom prst="rect">
            <a:avLst/>
          </a:prstGeom>
          <a:solidFill>
            <a:schemeClr val="accent6">
              <a:lumMod val="20000"/>
              <a:lumOff val="80000"/>
            </a:schemeClr>
          </a:solidFill>
        </p:spPr>
        <p:txBody>
          <a:bodyPr wrap="square">
            <a:spAutoFit/>
          </a:bodyPr>
          <a:lstStyle/>
          <a:p>
            <a:r>
              <a:rPr lang="en-US" altLang="zh-TW" sz="1350" dirty="0"/>
              <a:t>www.hinet.net</a:t>
            </a:r>
          </a:p>
          <a:p>
            <a:r>
              <a:rPr lang="en-US" altLang="zh-TW" sz="1350" dirty="0"/>
              <a:t>192.168.0.123</a:t>
            </a:r>
          </a:p>
          <a:p>
            <a:r>
              <a:rPr lang="en-US" altLang="zh-TW" sz="1350" dirty="0"/>
              <a:t>www.google.com.tw</a:t>
            </a:r>
            <a:endParaRPr lang="zh-TW" altLang="en-US" sz="1350" dirty="0"/>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31</a:t>
            </a:fld>
            <a:endParaRPr lang="zh-TW" altLang="en-US"/>
          </a:p>
        </p:txBody>
      </p:sp>
    </p:spTree>
    <p:extLst>
      <p:ext uri="{BB962C8B-B14F-4D97-AF65-F5344CB8AC3E}">
        <p14:creationId xmlns:p14="http://schemas.microsoft.com/office/powerpoint/2010/main" val="4294544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3350" y="1739900"/>
          <a:ext cx="8739187" cy="4360585"/>
        </p:xfrm>
        <a:graphic>
          <a:graphicData uri="http://schemas.openxmlformats.org/drawingml/2006/table">
            <a:tbl>
              <a:tblPr firstRow="1" bandRow="1">
                <a:tableStyleId>{5C22544A-7EE6-4342-B048-85BDC9FD1C3A}</a:tableStyleId>
              </a:tblPr>
              <a:tblGrid>
                <a:gridCol w="781358">
                  <a:extLst>
                    <a:ext uri="{9D8B030D-6E8A-4147-A177-3AD203B41FA5}">
                      <a16:colId xmlns:a16="http://schemas.microsoft.com/office/drawing/2014/main" val="2160549935"/>
                    </a:ext>
                  </a:extLst>
                </a:gridCol>
                <a:gridCol w="7957829">
                  <a:extLst>
                    <a:ext uri="{9D8B030D-6E8A-4147-A177-3AD203B41FA5}">
                      <a16:colId xmlns:a16="http://schemas.microsoft.com/office/drawing/2014/main" val="3198533954"/>
                    </a:ext>
                  </a:extLst>
                </a:gridCol>
              </a:tblGrid>
              <a:tr h="291505">
                <a:tc gridSpan="2">
                  <a:txBody>
                    <a:bodyPr/>
                    <a:lstStyle/>
                    <a:p>
                      <a:r>
                        <a:rPr lang="en-US" altLang="zh-TW" sz="1200" dirty="0" err="1"/>
                        <a:t>Nmap</a:t>
                      </a:r>
                      <a:r>
                        <a:rPr lang="zh-TW" altLang="en-US" sz="1200" dirty="0"/>
                        <a:t>所了解的</a:t>
                      </a:r>
                      <a:r>
                        <a:rPr lang="en-US" altLang="zh-TW" sz="1200" dirty="0"/>
                        <a:t>6</a:t>
                      </a:r>
                      <a:r>
                        <a:rPr lang="zh-TW" altLang="en-US" sz="1200" dirty="0"/>
                        <a:t>個端口狀態      </a:t>
                      </a:r>
                      <a:r>
                        <a:rPr lang="en-US" altLang="zh-TW" sz="1200" dirty="0"/>
                        <a:t>https://</a:t>
                      </a:r>
                      <a:r>
                        <a:rPr lang="en-US" altLang="zh-TW" sz="1200" dirty="0" smtClean="0"/>
                        <a:t>nmap.org/man/zh/man-port-scanning-basics.html</a:t>
                      </a:r>
                      <a:endParaRPr lang="zh-TW" altLang="en-US" sz="1200" dirty="0"/>
                    </a:p>
                  </a:txBody>
                  <a:tcPr marL="68580" marR="68580" marT="34290" marB="34290">
                    <a:lnB w="12700" cap="flat" cmpd="sng" algn="ctr">
                      <a:solidFill>
                        <a:schemeClr val="tx1"/>
                      </a:solidFill>
                      <a:prstDash val="solid"/>
                      <a:round/>
                      <a:headEnd type="none" w="med" len="med"/>
                      <a:tailEnd type="none" w="med" len="med"/>
                    </a:lnB>
                  </a:tcPr>
                </a:tc>
                <a:tc hMerge="1">
                  <a:txBody>
                    <a:bodyPr/>
                    <a:lstStyle/>
                    <a:p>
                      <a:endParaRPr lang="zh-TW" altLang="en-US" sz="1600" dirty="0"/>
                    </a:p>
                  </a:txBody>
                  <a:tcPr/>
                </a:tc>
                <a:extLst>
                  <a:ext uri="{0D108BD9-81ED-4DB2-BD59-A6C34878D82A}">
                    <a16:rowId xmlns:a16="http://schemas.microsoft.com/office/drawing/2014/main" val="2057767107"/>
                  </a:ext>
                </a:extLst>
              </a:tr>
              <a:tr h="617220">
                <a:tc>
                  <a:txBody>
                    <a:bodyPr/>
                    <a:lstStyle/>
                    <a:p>
                      <a:r>
                        <a:rPr lang="en-US" altLang="zh-TW" sz="1200" b="1" dirty="0">
                          <a:effectLst>
                            <a:outerShdw blurRad="38100" dist="38100" dir="2700000" algn="tl">
                              <a:srgbClr val="000000">
                                <a:alpha val="43137"/>
                              </a:srgbClr>
                            </a:outerShdw>
                          </a:effectLst>
                        </a:rPr>
                        <a:t>Open</a:t>
                      </a:r>
                    </a:p>
                    <a:p>
                      <a:r>
                        <a:rPr lang="zh-TW" altLang="en-US" sz="1200" b="1" dirty="0">
                          <a:effectLst>
                            <a:outerShdw blurRad="38100" dist="38100" dir="2700000" algn="tl">
                              <a:srgbClr val="000000">
                                <a:alpha val="43137"/>
                              </a:srgbClr>
                            </a:outerShdw>
                          </a:effectLst>
                        </a:rPr>
                        <a:t>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應用程序順序正確在該端口接收</a:t>
                      </a:r>
                      <a:r>
                        <a:rPr lang="en-US" altLang="zh-TW" sz="1200" b="1" dirty="0">
                          <a:effectLst>
                            <a:outerShdw blurRad="38100" dist="38100" dir="2700000" algn="tl">
                              <a:srgbClr val="000000">
                                <a:alpha val="43137"/>
                              </a:srgbClr>
                            </a:outerShdw>
                          </a:effectLst>
                        </a:rPr>
                        <a:t>TCP</a:t>
                      </a:r>
                      <a:r>
                        <a:rPr lang="zh-TW" altLang="en-US" sz="1200" b="1" dirty="0">
                          <a:effectLst>
                            <a:outerShdw blurRad="38100" dist="38100" dir="2700000" algn="tl">
                              <a:srgbClr val="000000">
                                <a:alpha val="43137"/>
                              </a:srgbClr>
                            </a:outerShdw>
                          </a:effectLst>
                        </a:rPr>
                        <a:t>連接或</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報文。發現這一點常是端口掃描的主要目標。安全意識強的人知道道每個打開的端口都是攻擊的入口。攻擊者或入侵者想要發現打開的端口。 而管理人員則嘗試關閉它或使用防火牆保護它們以免遭破壞合法用戶。 非安全掃描可能對開放的端口也感興趣，因為它顯示了網絡上那些服務可供使用。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1284794"/>
                  </a:ext>
                </a:extLst>
              </a:tr>
              <a:tr h="800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closed(</a:t>
                      </a:r>
                      <a:r>
                        <a:rPr lang="zh-TW" altLang="en-US" sz="1200" b="1" dirty="0">
                          <a:effectLst>
                            <a:outerShdw blurRad="38100" dist="38100" dir="2700000" algn="tl">
                              <a:srgbClr val="000000">
                                <a:alpha val="43137"/>
                              </a:srgbClr>
                            </a:outerShdw>
                          </a:effectLst>
                        </a:rPr>
                        <a:t>關閉的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關閉的端口對</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也是可訪問的</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它接受</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的探測報告並產生影響</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，但沒有應用程序在其上監聽。它們可以顯示該</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地地址上</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主機發現，或者</a:t>
                      </a:r>
                      <a:r>
                        <a:rPr lang="en-US" altLang="zh-TW" sz="1200" b="1" dirty="0">
                          <a:effectLst>
                            <a:outerShdw blurRad="38100" dist="38100" dir="2700000" algn="tl">
                              <a:srgbClr val="000000">
                                <a:alpha val="43137"/>
                              </a:srgbClr>
                            </a:outerShdw>
                          </a:effectLst>
                        </a:rPr>
                        <a:t>ping</a:t>
                      </a:r>
                      <a:r>
                        <a:rPr lang="zh-TW" altLang="en-US" sz="1200" b="1" dirty="0">
                          <a:effectLst>
                            <a:outerShdw blurRad="38100" dist="38100" dir="2700000" algn="tl">
                              <a:srgbClr val="000000">
                                <a:alpha val="43137"/>
                              </a:srgbClr>
                            </a:outerShdw>
                          </a:effectLst>
                        </a:rPr>
                        <a:t>掃描</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的主機正在運行</a:t>
                      </a:r>
                      <a:r>
                        <a:rPr lang="en-US" altLang="zh-TW" sz="1200" b="1" dirty="0">
                          <a:effectLst>
                            <a:outerShdw blurRad="38100" dist="38100" dir="2700000" algn="tl">
                              <a:srgbClr val="000000">
                                <a:alpha val="43137"/>
                              </a:srgbClr>
                            </a:outerShdw>
                          </a:effectLst>
                        </a:rPr>
                        <a:t>up </a:t>
                      </a:r>
                      <a:r>
                        <a:rPr lang="zh-TW" altLang="en-US" sz="1200" b="1" dirty="0">
                          <a:effectLst>
                            <a:outerShdw blurRad="38100" dist="38100" dir="2700000" algn="tl">
                              <a:srgbClr val="000000">
                                <a:alpha val="43137"/>
                              </a:srgbClr>
                            </a:outerShdw>
                          </a:effectLst>
                        </a:rPr>
                        <a:t>也對部分操作系統探索有所有幫助。 因為關閉的關口是可以訪問的，也許過會兒值得再掃描一下，可能又開放了。 系統管理員工可能會考慮使用防火牆封鎖這種端口。 那樣他們就會被顯示為被過濾的狀態，下面討論。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0937157"/>
                  </a:ext>
                </a:extLst>
              </a:tr>
              <a:tr h="9829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filtered(</a:t>
                      </a:r>
                      <a:r>
                        <a:rPr lang="zh-TW" altLang="en-US" sz="1200" b="1" dirty="0">
                          <a:effectLst>
                            <a:outerShdw blurRad="38100" dist="38100" dir="2700000" algn="tl">
                              <a:srgbClr val="000000">
                                <a:alpha val="43137"/>
                              </a:srgbClr>
                            </a:outerShdw>
                          </a:effectLst>
                        </a:rPr>
                        <a:t>被過濾的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由於包過過濾阻止探查報告文到達端口，</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無法確定該端口是否打開。過濾可能來自專業的防火牆設備，路由器規則或者主機上的軟件防火牆。這樣的端口讓攻擊者感覺很撲折，因為它們幾乎不提供任何信息。有時它們響應</a:t>
                      </a:r>
                      <a:r>
                        <a:rPr lang="en-US" altLang="zh-TW" sz="1200" b="1" dirty="0">
                          <a:effectLst>
                            <a:outerShdw blurRad="38100" dist="38100" dir="2700000" algn="tl">
                              <a:srgbClr val="000000">
                                <a:alpha val="43137"/>
                              </a:srgbClr>
                            </a:outerShdw>
                          </a:effectLst>
                        </a:rPr>
                        <a:t>ICMP</a:t>
                      </a:r>
                      <a:r>
                        <a:rPr lang="zh-TW" altLang="en-US" sz="1200" b="1" dirty="0">
                          <a:effectLst>
                            <a:outerShdw blurRad="38100" dist="38100" dir="2700000" algn="tl">
                              <a:srgbClr val="000000">
                                <a:alpha val="43137"/>
                              </a:srgbClr>
                            </a:outerShdw>
                          </a:effectLst>
                        </a:rPr>
                        <a:t>錯誤消息類型</a:t>
                      </a: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代碼</a:t>
                      </a:r>
                      <a:r>
                        <a:rPr lang="en-US" altLang="zh-TW" sz="1200" b="1" dirty="0">
                          <a:effectLst>
                            <a:outerShdw blurRad="38100" dist="38100" dir="2700000" algn="tl">
                              <a:srgbClr val="000000">
                                <a:alpha val="43137"/>
                              </a:srgbClr>
                            </a:outerShdw>
                          </a:effectLst>
                        </a:rPr>
                        <a:t>13</a:t>
                      </a:r>
                      <a:r>
                        <a:rPr lang="zh-TW" altLang="en-US" sz="1200" b="1" dirty="0">
                          <a:effectLst>
                            <a:outerShdw blurRad="38100" dist="38100" dir="2700000" algn="tl">
                              <a:srgbClr val="000000">
                                <a:alpha val="43137"/>
                              </a:srgbClr>
                            </a:outerShdw>
                          </a:effectLst>
                        </a:rPr>
                        <a:t>（無法到達目標標記：通信被管理人員禁止停止），但更普遍的是通過濾器只是丟棄探測桿，不做任何反應。這逼使</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重新測試若干下次以訪問萬一探測包是由網絡阻擋丟棄的。這使掃描速度明顯變化。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unfiltered(</a:t>
                      </a:r>
                      <a:r>
                        <a:rPr lang="zh-TW" altLang="en-US" sz="1200" b="1" dirty="0">
                          <a:effectLst>
                            <a:outerShdw blurRad="38100" dist="38100" dir="2700000" algn="tl">
                              <a:srgbClr val="000000">
                                <a:alpha val="43137"/>
                              </a:srgbClr>
                            </a:outerShdw>
                          </a:effectLst>
                        </a:rPr>
                        <a:t>未被過濾的</a:t>
                      </a:r>
                      <a:r>
                        <a:rPr lang="en-US" altLang="zh-TW" sz="1200" b="1" dirty="0">
                          <a:effectLst>
                            <a:outerShdw blurRad="38100" dist="38100" dir="2700000" algn="tl">
                              <a:srgbClr val="000000">
                                <a:alpha val="43137"/>
                              </a:srgbClr>
                            </a:outerShdw>
                          </a:effectLst>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未被濾過狀態意味著端口可訪問，但</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不能確定它是打開還是關閉。 只用於鏡像防火牆規則集的</a:t>
                      </a:r>
                      <a:r>
                        <a:rPr lang="en-US" altLang="zh-TW" sz="1200" b="1" dirty="0">
                          <a:effectLst>
                            <a:outerShdw blurRad="38100" dist="38100" dir="2700000" algn="tl">
                              <a:srgbClr val="000000">
                                <a:alpha val="43137"/>
                              </a:srgbClr>
                            </a:outerShdw>
                          </a:effectLst>
                        </a:rPr>
                        <a:t>ACK</a:t>
                      </a:r>
                      <a:r>
                        <a:rPr lang="zh-TW" altLang="en-US" sz="1200" b="1" dirty="0">
                          <a:effectLst>
                            <a:outerShdw blurRad="38100" dist="38100" dir="2700000" algn="tl">
                              <a:srgbClr val="000000">
                                <a:alpha val="43137"/>
                              </a:srgbClr>
                            </a:outerShdw>
                          </a:effectLst>
                        </a:rPr>
                        <a:t>掃描才會把端口分類到這種狀態。用其類型的掃描如窗口掃描，</a:t>
                      </a:r>
                      <a:r>
                        <a:rPr lang="en-US" altLang="zh-TW" sz="1200" b="1" dirty="0">
                          <a:effectLst>
                            <a:outerShdw blurRad="38100" dist="38100" dir="2700000" algn="tl">
                              <a:srgbClr val="000000">
                                <a:alpha val="43137"/>
                              </a:srgbClr>
                            </a:outerShdw>
                          </a:effectLst>
                        </a:rPr>
                        <a:t>SYN</a:t>
                      </a:r>
                      <a:r>
                        <a:rPr lang="zh-TW" altLang="en-US" sz="1200" b="1" dirty="0">
                          <a:effectLst>
                            <a:outerShdw blurRad="38100" dist="38100" dir="2700000" algn="tl">
                              <a:srgbClr val="000000">
                                <a:alpha val="43137"/>
                              </a:srgbClr>
                            </a:outerShdw>
                          </a:effectLst>
                        </a:rPr>
                        <a:t>掃描，或者 </a:t>
                      </a:r>
                      <a:r>
                        <a:rPr lang="en-US" altLang="zh-TW" sz="1200" b="1" dirty="0">
                          <a:effectLst>
                            <a:outerShdw blurRad="38100" dist="38100" dir="2700000" algn="tl">
                              <a:srgbClr val="000000">
                                <a:alpha val="43137"/>
                              </a:srgbClr>
                            </a:outerShdw>
                          </a:effectLst>
                        </a:rPr>
                        <a:t>FIN </a:t>
                      </a:r>
                      <a:r>
                        <a:rPr lang="zh-TW" altLang="en-US" sz="1200" b="1" dirty="0">
                          <a:effectLst>
                            <a:outerShdw blurRad="38100" dist="38100" dir="2700000" algn="tl">
                              <a:srgbClr val="000000">
                                <a:alpha val="43137"/>
                              </a:srgbClr>
                            </a:outerShdw>
                          </a:effectLst>
                        </a:rPr>
                        <a:t>掃描來掃描未被過濾的端口可以幫助確定端口是否打開。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open|filtered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當無法確定端口是打開還是被過濾的，</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就應該把端口劃分成這種狀態。打開的端口不響應就是一個例子。沒有響應也可能意味著報文過濾器丟棄了探測報文或者它引發的任何響應。因此</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無法確定該端口是開放的還是被過濾的。</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協議，</a:t>
                      </a:r>
                      <a:r>
                        <a:rPr lang="en-US" altLang="zh-TW" sz="1200" b="1" dirty="0">
                          <a:effectLst>
                            <a:outerShdw blurRad="38100" dist="38100" dir="2700000" algn="tl">
                              <a:srgbClr val="000000">
                                <a:alpha val="43137"/>
                              </a:srgbClr>
                            </a:outerShdw>
                          </a:effectLst>
                        </a:rPr>
                        <a:t>FIN</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Null</a:t>
                      </a:r>
                      <a:r>
                        <a:rPr lang="zh-TW" altLang="en-US" sz="1200" b="1" dirty="0">
                          <a:effectLst>
                            <a:outerShdw blurRad="38100" dist="38100" dir="2700000" algn="tl">
                              <a:srgbClr val="000000">
                                <a:alpha val="43137"/>
                              </a:srgbClr>
                            </a:outerShdw>
                          </a:effectLst>
                        </a:rPr>
                        <a:t>，和</a:t>
                      </a:r>
                      <a:r>
                        <a:rPr lang="en-US" altLang="zh-TW" sz="1200" b="1" dirty="0">
                          <a:effectLst>
                            <a:outerShdw blurRad="38100" dist="38100" dir="2700000" algn="tl">
                              <a:srgbClr val="000000">
                                <a:alpha val="43137"/>
                              </a:srgbClr>
                            </a:outerShdw>
                          </a:effectLst>
                        </a:rPr>
                        <a:t>Xmas</a:t>
                      </a:r>
                      <a:r>
                        <a:rPr lang="zh-TW" altLang="en-US" sz="1200" b="1" dirty="0">
                          <a:effectLst>
                            <a:outerShdw blurRad="38100" dist="38100" dir="2700000" algn="tl">
                              <a:srgbClr val="000000">
                                <a:alpha val="43137"/>
                              </a:srgbClr>
                            </a:outerShdw>
                          </a:effectLst>
                        </a:rPr>
                        <a:t>掃描可能把端口歸入此類。</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5304165"/>
                  </a:ext>
                </a:extLst>
              </a:tr>
              <a:tr h="43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closed|filtered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該狀態使用於</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不能確定端口是關閉的還是被過濾的。它只可能出現在</a:t>
                      </a:r>
                      <a:r>
                        <a:rPr lang="en-US" altLang="zh-TW" sz="1200" b="1" dirty="0">
                          <a:effectLst>
                            <a:outerShdw blurRad="38100" dist="38100" dir="2700000" algn="tl">
                              <a:srgbClr val="000000">
                                <a:alpha val="43137"/>
                              </a:srgbClr>
                            </a:outerShdw>
                          </a:effectLst>
                        </a:rPr>
                        <a:t>IPID Idle</a:t>
                      </a:r>
                      <a:r>
                        <a:rPr lang="zh-TW" altLang="en-US" sz="1200" b="1" dirty="0">
                          <a:effectLst>
                            <a:outerShdw blurRad="38100" dist="38100" dir="2700000" algn="tl">
                              <a:srgbClr val="000000">
                                <a:alpha val="43137"/>
                              </a:srgbClr>
                            </a:outerShdw>
                          </a:effectLst>
                        </a:rPr>
                        <a:t>掃描中。</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5997195"/>
                  </a:ext>
                </a:extLst>
              </a:tr>
            </a:tbl>
          </a:graphicData>
        </a:graphic>
      </p:graphicFrame>
      <p:pic>
        <p:nvPicPr>
          <p:cNvPr id="4" name="圖片 3"/>
          <p:cNvPicPr>
            <a:picLocks noChangeAspect="1"/>
          </p:cNvPicPr>
          <p:nvPr/>
        </p:nvPicPr>
        <p:blipFill rotWithShape="1">
          <a:blip r:embed="rId2"/>
          <a:srcRect t="10657" b="14272"/>
          <a:stretch/>
        </p:blipFill>
        <p:spPr>
          <a:xfrm>
            <a:off x="133350" y="64338"/>
            <a:ext cx="850106" cy="638175"/>
          </a:xfrm>
          <a:prstGeom prst="rect">
            <a:avLst/>
          </a:prstGeom>
        </p:spPr>
      </p:pic>
      <p:sp>
        <p:nvSpPr>
          <p:cNvPr id="5" name="矩形 4"/>
          <p:cNvSpPr/>
          <p:nvPr/>
        </p:nvSpPr>
        <p:spPr>
          <a:xfrm>
            <a:off x="1045672" y="83388"/>
            <a:ext cx="8098328"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2" name="矩形 1"/>
          <p:cNvSpPr/>
          <p:nvPr/>
        </p:nvSpPr>
        <p:spPr>
          <a:xfrm>
            <a:off x="3695700" y="4574032"/>
            <a:ext cx="4572000" cy="1131079"/>
          </a:xfrm>
          <a:prstGeom prst="rect">
            <a:avLst/>
          </a:prstGeom>
        </p:spPr>
        <p:txBody>
          <a:bodyPr>
            <a:spAutoFit/>
          </a:bodyPr>
          <a:lstStyle/>
          <a:p>
            <a:endParaRPr lang="zh-TW" altLang="en-US" sz="1350" dirty="0"/>
          </a:p>
          <a:p>
            <a:endParaRPr lang="zh-TW" altLang="en-US" sz="1350" dirty="0"/>
          </a:p>
          <a:p>
            <a:endParaRPr lang="zh-TW" altLang="en-US" sz="1350" dirty="0"/>
          </a:p>
          <a:p>
            <a:endParaRPr lang="zh-TW" altLang="en-US" sz="1350" dirty="0"/>
          </a:p>
          <a:p>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32</a:t>
            </a:fld>
            <a:endParaRPr lang="zh-TW" altLang="en-US"/>
          </a:p>
        </p:txBody>
      </p:sp>
    </p:spTree>
    <p:extLst>
      <p:ext uri="{BB962C8B-B14F-4D97-AF65-F5344CB8AC3E}">
        <p14:creationId xmlns:p14="http://schemas.microsoft.com/office/powerpoint/2010/main" val="2576611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52195081"/>
              </p:ext>
            </p:extLst>
          </p:nvPr>
        </p:nvGraphicFramePr>
        <p:xfrm>
          <a:off x="58102" y="1266892"/>
          <a:ext cx="8903018" cy="1634570"/>
        </p:xfrm>
        <a:graphic>
          <a:graphicData uri="http://schemas.openxmlformats.org/drawingml/2006/table">
            <a:tbl>
              <a:tblPr firstRow="1" bandRow="1">
                <a:tableStyleId>{5C22544A-7EE6-4342-B048-85BDC9FD1C3A}</a:tableStyleId>
              </a:tblPr>
              <a:tblGrid>
                <a:gridCol w="1803405">
                  <a:extLst>
                    <a:ext uri="{9D8B030D-6E8A-4147-A177-3AD203B41FA5}">
                      <a16:colId xmlns:a16="http://schemas.microsoft.com/office/drawing/2014/main" val="2160549935"/>
                    </a:ext>
                  </a:extLst>
                </a:gridCol>
                <a:gridCol w="7099613">
                  <a:extLst>
                    <a:ext uri="{9D8B030D-6E8A-4147-A177-3AD203B41FA5}">
                      <a16:colId xmlns:a16="http://schemas.microsoft.com/office/drawing/2014/main" val="3198533954"/>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作業系統</a:t>
                      </a:r>
                      <a:r>
                        <a:rPr lang="en-US" altLang="zh-TW" sz="1400" b="1" i="0" kern="1200" dirty="0">
                          <a:solidFill>
                            <a:schemeClr val="lt1"/>
                          </a:solidFill>
                          <a:effectLst/>
                          <a:latin typeface="+mn-lt"/>
                          <a:ea typeface="+mn-ea"/>
                          <a:cs typeface="+mn-cs"/>
                        </a:rPr>
                        <a:t>(OS)</a:t>
                      </a:r>
                      <a:r>
                        <a:rPr lang="zh-TW" altLang="en-US" sz="1400" b="1" i="0" kern="1200" dirty="0">
                          <a:solidFill>
                            <a:schemeClr val="lt1"/>
                          </a:solidFill>
                          <a:effectLst/>
                          <a:latin typeface="+mn-lt"/>
                          <a:ea typeface="+mn-ea"/>
                          <a:cs typeface="+mn-cs"/>
                        </a:rPr>
                        <a:t>探測  </a:t>
                      </a:r>
                      <a:r>
                        <a:rPr lang="en-US" altLang="zh-TW" sz="1400" b="1" i="0" kern="1200" dirty="0">
                          <a:solidFill>
                            <a:schemeClr val="lt1"/>
                          </a:solidFill>
                          <a:effectLst/>
                          <a:latin typeface="+mn-lt"/>
                          <a:ea typeface="+mn-ea"/>
                          <a:cs typeface="+mn-cs"/>
                        </a:rPr>
                        <a:t>see </a:t>
                      </a:r>
                      <a:r>
                        <a:rPr lang="zh-TW" altLang="en-US" sz="1400" b="1" i="0" kern="1200" dirty="0">
                          <a:solidFill>
                            <a:schemeClr val="lt1"/>
                          </a:solidFill>
                          <a:effectLst/>
                          <a:latin typeface="+mn-lt"/>
                          <a:ea typeface="+mn-ea"/>
                          <a:cs typeface="+mn-cs"/>
                        </a:rPr>
                        <a:t> </a:t>
                      </a:r>
                      <a:r>
                        <a:rPr lang="en-US" altLang="zh-TW" sz="1400" b="1" i="0" kern="1200" dirty="0" smtClean="0">
                          <a:solidFill>
                            <a:schemeClr val="lt1"/>
                          </a:solidFill>
                          <a:effectLst/>
                          <a:latin typeface="+mn-lt"/>
                          <a:ea typeface="+mn-ea"/>
                          <a:cs typeface="+mn-cs"/>
                        </a:rPr>
                        <a:t>8. </a:t>
                      </a:r>
                      <a:r>
                        <a:rPr lang="en-US" altLang="zh-TW" sz="1400" b="1" i="0" kern="1200" dirty="0">
                          <a:solidFill>
                            <a:schemeClr val="lt1"/>
                          </a:solidFill>
                          <a:effectLst/>
                          <a:latin typeface="+mn-lt"/>
                          <a:ea typeface="+mn-ea"/>
                          <a:cs typeface="+mn-cs"/>
                        </a:rPr>
                        <a:t>Remote OS Detection   https://</a:t>
                      </a:r>
                      <a:r>
                        <a:rPr lang="en-US" altLang="zh-TW" sz="1400" b="1" i="0" kern="1200" dirty="0" smtClean="0">
                          <a:solidFill>
                            <a:schemeClr val="lt1"/>
                          </a:solidFill>
                          <a:effectLst/>
                          <a:latin typeface="+mn-lt"/>
                          <a:ea typeface="+mn-ea"/>
                          <a:cs typeface="+mn-cs"/>
                        </a:rPr>
                        <a:t>nmap.org/man/zh/man-os-detection.html</a:t>
                      </a:r>
                      <a:endParaRPr lang="zh-TW" altLang="en-US" sz="14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2057767107"/>
                  </a:ext>
                </a:extLst>
              </a:tr>
              <a:tr h="291505">
                <a:tc>
                  <a:txBody>
                    <a:bodyPr/>
                    <a:lstStyle/>
                    <a:p>
                      <a:r>
                        <a:rPr lang="en-US" altLang="zh-TW" sz="1200" b="1" dirty="0">
                          <a:effectLst/>
                        </a:rPr>
                        <a:t>-O(</a:t>
                      </a:r>
                      <a:r>
                        <a:rPr lang="zh-TW" altLang="en-US" sz="1200" b="1" dirty="0">
                          <a:effectLst/>
                        </a:rPr>
                        <a:t>啟動</a:t>
                      </a:r>
                      <a:r>
                        <a:rPr lang="zh-TW" altLang="en-US" sz="1200" b="1" i="0" kern="1200" dirty="0">
                          <a:solidFill>
                            <a:schemeClr val="tx1"/>
                          </a:solidFill>
                          <a:effectLst/>
                          <a:latin typeface="+mn-lt"/>
                          <a:ea typeface="+mn-ea"/>
                          <a:cs typeface="+mn-cs"/>
                        </a:rPr>
                        <a:t>作業</a:t>
                      </a:r>
                      <a:r>
                        <a:rPr lang="zh-TW" altLang="en-US" sz="1200" b="1" dirty="0">
                          <a:effectLst/>
                        </a:rPr>
                        <a:t>系統檢測</a:t>
                      </a:r>
                      <a:r>
                        <a:rPr lang="en-US" altLang="zh-TW" sz="1200" b="1" dirty="0">
                          <a:effectLst/>
                        </a:rPr>
                        <a:t>)</a:t>
                      </a:r>
                      <a:endParaRPr lang="zh-TW" altLang="en-US" sz="12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rPr>
                        <a:t>也可以使用</a:t>
                      </a:r>
                      <a:r>
                        <a:rPr lang="en-US" altLang="zh-TW" sz="1200" b="1" dirty="0">
                          <a:effectLst/>
                        </a:rPr>
                        <a:t>-A</a:t>
                      </a:r>
                      <a:r>
                        <a:rPr lang="zh-TW" altLang="en-US" sz="1200" b="1" dirty="0">
                          <a:effectLst/>
                        </a:rPr>
                        <a:t>同時啟動操作進行</a:t>
                      </a:r>
                      <a:r>
                        <a:rPr lang="zh-TW" altLang="en-US" sz="1200" b="1" dirty="0">
                          <a:solidFill>
                            <a:srgbClr val="FF0000"/>
                          </a:solidFill>
                          <a:effectLst>
                            <a:outerShdw blurRad="38100" dist="38100" dir="2700000" algn="tl">
                              <a:srgbClr val="000000">
                                <a:alpha val="43137"/>
                              </a:srgbClr>
                            </a:outerShdw>
                          </a:effectLst>
                        </a:rPr>
                        <a:t>系統檢測</a:t>
                      </a:r>
                      <a:r>
                        <a:rPr lang="zh-TW" altLang="en-US" sz="1200" b="1" dirty="0">
                          <a:effectLst/>
                        </a:rPr>
                        <a:t>和</a:t>
                      </a:r>
                      <a:r>
                        <a:rPr lang="zh-TW" altLang="en-US" sz="1200" b="1" dirty="0">
                          <a:solidFill>
                            <a:srgbClr val="FF0000"/>
                          </a:solidFill>
                          <a:effectLst>
                            <a:outerShdw blurRad="38100" dist="38100" dir="2700000" algn="tl">
                              <a:srgbClr val="000000">
                                <a:alpha val="43137"/>
                              </a:srgbClr>
                            </a:outerShdw>
                          </a:effectLst>
                        </a:rPr>
                        <a:t>版本檢測</a:t>
                      </a:r>
                      <a:r>
                        <a:rPr lang="zh-TW" altLang="en-US" sz="1200" b="1" dirty="0">
                          <a:effectLst/>
                        </a:rPr>
                        <a:t>。</a:t>
                      </a:r>
                    </a:p>
                  </a:txBody>
                  <a:tcPr marL="68580" marR="68580" marT="34290" marB="34290"/>
                </a:tc>
                <a:extLst>
                  <a:ext uri="{0D108BD9-81ED-4DB2-BD59-A6C34878D82A}">
                    <a16:rowId xmlns:a16="http://schemas.microsoft.com/office/drawing/2014/main" val="2461284794"/>
                  </a:ext>
                </a:extLst>
              </a:tr>
              <a:tr h="617220">
                <a:tc>
                  <a:txBody>
                    <a:bodyPr/>
                    <a:lstStyle/>
                    <a:p>
                      <a:r>
                        <a:rPr lang="en-US" altLang="zh-TW" sz="1200" b="1" dirty="0">
                          <a:effectLst/>
                        </a:rPr>
                        <a:t>--</a:t>
                      </a:r>
                      <a:r>
                        <a:rPr lang="en-US" altLang="zh-TW" sz="1200" b="1" dirty="0" err="1">
                          <a:effectLst/>
                        </a:rPr>
                        <a:t>osscan</a:t>
                      </a:r>
                      <a:r>
                        <a:rPr lang="en-US" altLang="zh-TW" sz="1200" b="1" dirty="0">
                          <a:effectLst/>
                        </a:rPr>
                        <a:t>-limit</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指針對指定的目標進行操作系統檢測</a:t>
                      </a:r>
                      <a:r>
                        <a:rPr lang="en-US" altLang="zh-TW" sz="1200" b="1" dirty="0">
                          <a:effectLst/>
                        </a:rPr>
                        <a:t>)</a:t>
                      </a:r>
                      <a:r>
                        <a:rPr lang="zh-TW" altLang="en-US" sz="1200" b="1" dirty="0">
                          <a:effectLst/>
                        </a:rPr>
                        <a:t>如果發現一個打開和關閉的</a:t>
                      </a:r>
                      <a:r>
                        <a:rPr lang="en-US" altLang="zh-TW" sz="1200" b="1" dirty="0">
                          <a:effectLst/>
                        </a:rPr>
                        <a:t>TCP</a:t>
                      </a:r>
                      <a:r>
                        <a:rPr lang="zh-TW" altLang="en-US" sz="1200" b="1" dirty="0">
                          <a:effectLst/>
                        </a:rPr>
                        <a:t>端口時，操作系統檢測會更有效。 採用這個選項，</a:t>
                      </a:r>
                      <a:r>
                        <a:rPr lang="en-US" altLang="zh-TW" sz="1200" b="1" dirty="0" err="1">
                          <a:effectLst/>
                        </a:rPr>
                        <a:t>Nmap</a:t>
                      </a:r>
                      <a:r>
                        <a:rPr lang="zh-TW" altLang="en-US" sz="1200" b="1" dirty="0">
                          <a:effectLst/>
                        </a:rPr>
                        <a:t>只對滿腳這個條件的主機進操作操作系統檢測，這樣可以間隔時間，特別是在使用掃描多個主機時</a:t>
                      </a:r>
                      <a:r>
                        <a:rPr lang="en-US" altLang="zh-TW" sz="1200" b="1" dirty="0">
                          <a:effectLst/>
                        </a:rPr>
                        <a:t>-P0</a:t>
                      </a:r>
                      <a:r>
                        <a:rPr lang="zh-TW" altLang="en-US" sz="1200" b="1" dirty="0">
                          <a:effectLst/>
                        </a:rPr>
                        <a:t>。選擇項僅在使用 </a:t>
                      </a:r>
                      <a:r>
                        <a:rPr lang="en-US" altLang="zh-TW" sz="1200" b="1" dirty="0">
                          <a:effectLst/>
                        </a:rPr>
                        <a:t>-O</a:t>
                      </a:r>
                      <a:r>
                        <a:rPr lang="zh-TW" altLang="en-US" sz="1200" b="1" dirty="0">
                          <a:effectLst/>
                        </a:rPr>
                        <a:t>或</a:t>
                      </a:r>
                      <a:r>
                        <a:rPr lang="en-US" altLang="zh-TW" sz="1200" b="1" dirty="0">
                          <a:effectLst/>
                        </a:rPr>
                        <a:t>-A </a:t>
                      </a:r>
                      <a:r>
                        <a:rPr lang="zh-TW" altLang="en-US" sz="1200" b="1" dirty="0">
                          <a:effectLst/>
                        </a:rPr>
                        <a:t>進入操作系統檢測時啟動使用。</a:t>
                      </a:r>
                    </a:p>
                  </a:txBody>
                  <a:tcPr marL="68580" marR="68580" marT="34290" marB="34290"/>
                </a:tc>
                <a:extLst>
                  <a:ext uri="{0D108BD9-81ED-4DB2-BD59-A6C34878D82A}">
                    <a16:rowId xmlns:a16="http://schemas.microsoft.com/office/drawing/2014/main" val="3890937157"/>
                  </a:ext>
                </a:extLst>
              </a:tr>
              <a:tr h="434340">
                <a:tc>
                  <a:txBody>
                    <a:bodyPr/>
                    <a:lstStyle/>
                    <a:p>
                      <a:r>
                        <a:rPr lang="en-US" altLang="zh-TW" sz="1200" b="1" dirty="0">
                          <a:effectLst/>
                        </a:rPr>
                        <a:t>--</a:t>
                      </a:r>
                      <a:r>
                        <a:rPr lang="en-US" altLang="zh-TW" sz="1200" b="1" dirty="0" err="1">
                          <a:effectLst/>
                        </a:rPr>
                        <a:t>osscan</a:t>
                      </a:r>
                      <a:r>
                        <a:rPr lang="en-US" altLang="zh-TW" sz="1200" b="1" dirty="0">
                          <a:effectLst/>
                        </a:rPr>
                        <a:t>-guess; --fuzzy</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推測操作系統檢測結果</a:t>
                      </a:r>
                      <a:r>
                        <a:rPr lang="en-US" altLang="zh-TW" sz="1200" b="1" dirty="0">
                          <a:effectLst/>
                        </a:rPr>
                        <a:t>)</a:t>
                      </a:r>
                      <a:r>
                        <a:rPr lang="zh-TW" altLang="en-US" sz="1200" b="1" dirty="0">
                          <a:effectLst/>
                        </a:rPr>
                        <a:t>當</a:t>
                      </a:r>
                      <a:r>
                        <a:rPr lang="en-US" altLang="zh-TW" sz="1200" b="1" dirty="0" err="1">
                          <a:effectLst/>
                        </a:rPr>
                        <a:t>Nmap</a:t>
                      </a:r>
                      <a:r>
                        <a:rPr lang="zh-TW" altLang="en-US" sz="1200" b="1" dirty="0">
                          <a:effectLst/>
                        </a:rPr>
                        <a:t>無法確定所檢測的操作系統時，可能會提供最接近的匹配，</a:t>
                      </a:r>
                      <a:r>
                        <a:rPr lang="en-US" altLang="zh-TW" sz="1200" b="1" dirty="0" err="1">
                          <a:effectLst/>
                        </a:rPr>
                        <a:t>Nmap</a:t>
                      </a:r>
                      <a:r>
                        <a:rPr lang="zh-TW" altLang="en-US" sz="1200" b="1" dirty="0">
                          <a:effectLst/>
                        </a:rPr>
                        <a:t>默認進入這種匹配，使用上記任一個選項項使</a:t>
                      </a:r>
                      <a:r>
                        <a:rPr lang="en-US" altLang="zh-TW" sz="1200" b="1" dirty="0" err="1">
                          <a:effectLst/>
                        </a:rPr>
                        <a:t>Nmap</a:t>
                      </a:r>
                      <a:r>
                        <a:rPr lang="zh-TW" altLang="en-US" sz="1200" b="1" dirty="0">
                          <a:effectLst/>
                        </a:rPr>
                        <a:t>的推測更有效</a:t>
                      </a:r>
                      <a:endParaRPr lang="zh-TW" altLang="en-US" sz="1200" b="1" dirty="0"/>
                    </a:p>
                  </a:txBody>
                  <a:tcPr marL="68580" marR="68580" marT="34290" marB="34290"/>
                </a:tc>
                <a:extLst>
                  <a:ext uri="{0D108BD9-81ED-4DB2-BD59-A6C34878D82A}">
                    <a16:rowId xmlns:a16="http://schemas.microsoft.com/office/drawing/2014/main" val="1902494562"/>
                  </a:ext>
                </a:extLst>
              </a:tr>
            </a:tbl>
          </a:graphicData>
        </a:graphic>
      </p:graphicFrame>
      <p:pic>
        <p:nvPicPr>
          <p:cNvPr id="4" name="圖片 3"/>
          <p:cNvPicPr>
            <a:picLocks noChangeAspect="1"/>
          </p:cNvPicPr>
          <p:nvPr/>
        </p:nvPicPr>
        <p:blipFill rotWithShape="1">
          <a:blip r:embed="rId2"/>
          <a:srcRect t="10657" b="14272"/>
          <a:stretch/>
        </p:blipFill>
        <p:spPr>
          <a:xfrm>
            <a:off x="0" y="87205"/>
            <a:ext cx="850106" cy="638175"/>
          </a:xfrm>
          <a:prstGeom prst="rect">
            <a:avLst/>
          </a:prstGeom>
        </p:spPr>
      </p:pic>
      <p:sp>
        <p:nvSpPr>
          <p:cNvPr id="5" name="矩形 4"/>
          <p:cNvSpPr/>
          <p:nvPr/>
        </p:nvSpPr>
        <p:spPr>
          <a:xfrm>
            <a:off x="850106" y="87205"/>
            <a:ext cx="8235705" cy="77767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100" dirty="0"/>
              <a:t>NMAP</a:t>
            </a:r>
            <a:r>
              <a:rPr lang="zh-TW" altLang="en-US" sz="2100" dirty="0"/>
              <a:t> </a:t>
            </a:r>
            <a:r>
              <a:rPr lang="en-US" altLang="zh-TW" sz="2100" dirty="0"/>
              <a:t>fingerprinting</a:t>
            </a:r>
            <a:r>
              <a:rPr lang="zh-TW" altLang="en-US" sz="2100" dirty="0"/>
              <a:t>掃描技術</a:t>
            </a:r>
            <a:r>
              <a:rPr lang="en-US" altLang="zh-TW" sz="2400" dirty="0" smtClean="0"/>
              <a:t>:</a:t>
            </a:r>
          </a:p>
          <a:p>
            <a:r>
              <a:rPr lang="en-US" altLang="zh-TW" sz="2400" dirty="0" smtClean="0"/>
              <a:t>OS </a:t>
            </a:r>
            <a:r>
              <a:rPr lang="en-US" altLang="zh-TW" sz="2400" dirty="0"/>
              <a:t>Fingerprinting &amp; Banner Grabbing</a:t>
            </a:r>
          </a:p>
        </p:txBody>
      </p:sp>
      <p:graphicFrame>
        <p:nvGraphicFramePr>
          <p:cNvPr id="2" name="表格 1"/>
          <p:cNvGraphicFramePr>
            <a:graphicFrameLocks noGrp="1"/>
          </p:cNvGraphicFramePr>
          <p:nvPr>
            <p:extLst>
              <p:ext uri="{D42A27DB-BD31-4B8C-83A1-F6EECF244321}">
                <p14:modId xmlns:p14="http://schemas.microsoft.com/office/powerpoint/2010/main" val="4109016825"/>
              </p:ext>
            </p:extLst>
          </p:nvPr>
        </p:nvGraphicFramePr>
        <p:xfrm>
          <a:off x="116291" y="3250090"/>
          <a:ext cx="8903018" cy="1972232"/>
        </p:xfrm>
        <a:graphic>
          <a:graphicData uri="http://schemas.openxmlformats.org/drawingml/2006/table">
            <a:tbl>
              <a:tblPr firstRow="1" bandRow="1">
                <a:tableStyleId>{5C22544A-7EE6-4342-B048-85BDC9FD1C3A}</a:tableStyleId>
              </a:tblPr>
              <a:tblGrid>
                <a:gridCol w="2523731">
                  <a:extLst>
                    <a:ext uri="{9D8B030D-6E8A-4147-A177-3AD203B41FA5}">
                      <a16:colId xmlns:a16="http://schemas.microsoft.com/office/drawing/2014/main" val="3780186162"/>
                    </a:ext>
                  </a:extLst>
                </a:gridCol>
                <a:gridCol w="6379287">
                  <a:extLst>
                    <a:ext uri="{9D8B030D-6E8A-4147-A177-3AD203B41FA5}">
                      <a16:colId xmlns:a16="http://schemas.microsoft.com/office/drawing/2014/main" val="3232206068"/>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服務和版本探索  </a:t>
                      </a:r>
                      <a:r>
                        <a:rPr lang="en-US" altLang="zh-TW" sz="900" b="1" i="0" kern="1200" dirty="0">
                          <a:solidFill>
                            <a:schemeClr val="lt1"/>
                          </a:solidFill>
                          <a:effectLst/>
                          <a:latin typeface="+mn-lt"/>
                          <a:ea typeface="+mn-ea"/>
                          <a:cs typeface="+mn-cs"/>
                        </a:rPr>
                        <a:t>see  </a:t>
                      </a:r>
                      <a:r>
                        <a:rPr lang="zh-TW" altLang="en-US" sz="900" b="1" i="0" kern="1200" dirty="0">
                          <a:solidFill>
                            <a:schemeClr val="lt1"/>
                          </a:solidFill>
                          <a:effectLst/>
                          <a:latin typeface="+mn-lt"/>
                          <a:ea typeface="+mn-ea"/>
                          <a:cs typeface="+mn-cs"/>
                        </a:rPr>
                        <a:t> </a:t>
                      </a:r>
                      <a:r>
                        <a:rPr lang="en-US" altLang="zh-TW" sz="1200" b="1" i="0" kern="1200" dirty="0" smtClean="0">
                          <a:solidFill>
                            <a:schemeClr val="lt1"/>
                          </a:solidFill>
                          <a:effectLst/>
                          <a:latin typeface="+mn-lt"/>
                          <a:ea typeface="+mn-ea"/>
                          <a:cs typeface="+mn-cs"/>
                        </a:rPr>
                        <a:t>7.</a:t>
                      </a:r>
                      <a:r>
                        <a:rPr lang="en-US" altLang="zh-TW" sz="1200" b="1" i="0" kern="1200" dirty="0">
                          <a:solidFill>
                            <a:schemeClr val="lt1"/>
                          </a:solidFill>
                          <a:effectLst/>
                          <a:latin typeface="+mn-lt"/>
                          <a:ea typeface="+mn-ea"/>
                          <a:cs typeface="+mn-cs"/>
                        </a:rPr>
                        <a:t> </a:t>
                      </a:r>
                      <a:r>
                        <a:rPr lang="en-US" altLang="zh-TW" sz="1200" b="0" i="0" kern="1200" dirty="0">
                          <a:solidFill>
                            <a:schemeClr val="lt1"/>
                          </a:solidFill>
                          <a:effectLst/>
                          <a:latin typeface="+mn-lt"/>
                          <a:ea typeface="+mn-ea"/>
                          <a:cs typeface="+mn-cs"/>
                        </a:rPr>
                        <a:t>Service and Application Version Detection</a:t>
                      </a:r>
                      <a:r>
                        <a:rPr lang="zh-TW" altLang="en-US" sz="1200" b="1" i="0" kern="1200" dirty="0">
                          <a:solidFill>
                            <a:schemeClr val="lt1"/>
                          </a:solidFill>
                          <a:effectLst/>
                          <a:latin typeface="+mn-lt"/>
                          <a:ea typeface="+mn-ea"/>
                          <a:cs typeface="+mn-cs"/>
                        </a:rPr>
                        <a:t>    </a:t>
                      </a:r>
                      <a:r>
                        <a:rPr lang="en-US" altLang="zh-TW" sz="900" b="1" i="0" kern="1200" dirty="0">
                          <a:solidFill>
                            <a:schemeClr val="lt1"/>
                          </a:solidFill>
                          <a:effectLst/>
                          <a:latin typeface="+mn-lt"/>
                          <a:ea typeface="+mn-ea"/>
                          <a:cs typeface="+mn-cs"/>
                        </a:rPr>
                        <a:t>https://</a:t>
                      </a:r>
                      <a:r>
                        <a:rPr lang="en-US" altLang="zh-TW" sz="900" b="1" i="0" kern="1200" dirty="0" smtClean="0">
                          <a:solidFill>
                            <a:schemeClr val="lt1"/>
                          </a:solidFill>
                          <a:effectLst/>
                          <a:latin typeface="+mn-lt"/>
                          <a:ea typeface="+mn-ea"/>
                          <a:cs typeface="+mn-cs"/>
                        </a:rPr>
                        <a:t>nmap.org/man/zh/man-version-detection.html</a:t>
                      </a:r>
                      <a:endParaRPr lang="zh-TW" altLang="en-US" sz="9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1943540099"/>
                  </a:ext>
                </a:extLst>
              </a:tr>
              <a:tr h="320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a:t>
                      </a:r>
                      <a:r>
                        <a:rPr lang="en-US" altLang="zh-TW" sz="1200" b="1" dirty="0" err="1">
                          <a:effectLst>
                            <a:outerShdw blurRad="38100" dist="38100" dir="2700000" algn="tl">
                              <a:srgbClr val="000000">
                                <a:alpha val="43137"/>
                              </a:srgbClr>
                            </a:outerShdw>
                          </a:effectLst>
                        </a:rPr>
                        <a:t>sV</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版本探索</a:t>
                      </a:r>
                      <a:r>
                        <a:rPr lang="en-US" altLang="zh-TW" sz="1200" b="1" dirty="0">
                          <a:effectLst>
                            <a:outerShdw blurRad="38100" dist="38100" dir="2700000" algn="tl">
                              <a:srgbClr val="000000">
                                <a:alpha val="43137"/>
                              </a:srgbClr>
                            </a:outerShdw>
                          </a:effectLst>
                        </a:rPr>
                        <a:t>)</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打開版本探索</a:t>
                      </a:r>
                      <a:r>
                        <a:rPr lang="zh-TW" altLang="en-US" sz="1200" b="1" dirty="0" smtClean="0">
                          <a:effectLst>
                            <a:outerShdw blurRad="38100" dist="38100" dir="2700000" algn="tl">
                              <a:srgbClr val="000000">
                                <a:alpha val="43137"/>
                              </a:srgbClr>
                            </a:outerShdw>
                          </a:effectLst>
                        </a:rPr>
                        <a:t>。也</a:t>
                      </a:r>
                      <a:r>
                        <a:rPr lang="zh-TW" altLang="en-US" sz="1200" b="1" dirty="0">
                          <a:effectLst>
                            <a:outerShdw blurRad="38100" dist="38100" dir="2700000" algn="tl">
                              <a:srgbClr val="000000">
                                <a:alpha val="43137"/>
                              </a:srgbClr>
                            </a:outerShdw>
                          </a:effectLst>
                        </a:rPr>
                        <a:t>可以使用</a:t>
                      </a:r>
                      <a:r>
                        <a:rPr lang="en-US" altLang="zh-TW" sz="1200" b="1" dirty="0">
                          <a:effectLst>
                            <a:outerShdw blurRad="38100" dist="38100" dir="2700000" algn="tl">
                              <a:srgbClr val="000000">
                                <a:alpha val="43137"/>
                              </a:srgbClr>
                            </a:outerShdw>
                          </a:effectLst>
                        </a:rPr>
                        <a:t>-A</a:t>
                      </a:r>
                      <a:r>
                        <a:rPr lang="zh-TW" altLang="en-US" sz="1200" b="1" dirty="0">
                          <a:effectLst>
                            <a:outerShdw blurRad="38100" dist="38100" dir="2700000" algn="tl">
                              <a:srgbClr val="000000">
                                <a:alpha val="43137"/>
                              </a:srgbClr>
                            </a:outerShdw>
                          </a:effectLst>
                        </a:rPr>
                        <a:t>同時打開操作進行系統探索和版本探索</a:t>
                      </a:r>
                    </a:p>
                  </a:txBody>
                  <a:tcPr marL="68580" marR="68580" marT="34290" marB="34290"/>
                </a:tc>
                <a:extLst>
                  <a:ext uri="{0D108BD9-81ED-4DB2-BD59-A6C34878D82A}">
                    <a16:rowId xmlns:a16="http://schemas.microsoft.com/office/drawing/2014/main" val="3852420281"/>
                  </a:ext>
                </a:extLst>
              </a:tr>
              <a:tr h="27432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dk1"/>
                          </a:solidFill>
                          <a:effectLst>
                            <a:outerShdw blurRad="38100" dist="38100" dir="2700000" algn="tl">
                              <a:srgbClr val="000000">
                                <a:alpha val="43137"/>
                              </a:srgbClr>
                            </a:outerShdw>
                          </a:effectLst>
                          <a:latin typeface="+mn-lt"/>
                          <a:ea typeface="+mn-ea"/>
                          <a:cs typeface="+mn-cs"/>
                        </a:rPr>
                        <a:t>allports</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1007330"/>
                  </a:ext>
                </a:extLst>
              </a:tr>
              <a:tr h="48006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--version-intensity &lt;intensity&gt;</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7071097"/>
                  </a:ext>
                </a:extLst>
              </a:tr>
              <a:tr h="291505">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2722341419"/>
                  </a:ext>
                </a:extLst>
              </a:tr>
              <a:tr h="291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--version-trace</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打印出詳細的關於正在執行的掃描的調試信息。是</a:t>
                      </a:r>
                      <a:r>
                        <a:rPr lang="en-US" altLang="zh-TW" sz="1200" b="1" dirty="0">
                          <a:effectLst>
                            <a:outerShdw blurRad="38100" dist="38100" dir="2700000" algn="tl">
                              <a:srgbClr val="000000">
                                <a:alpha val="43137"/>
                              </a:srgbClr>
                            </a:outerShdw>
                          </a:effectLst>
                        </a:rPr>
                        <a:t>--packet-trace</a:t>
                      </a:r>
                      <a:r>
                        <a:rPr lang="zh-TW" altLang="en-US" sz="1200" b="1" dirty="0">
                          <a:effectLst>
                            <a:outerShdw blurRad="38100" dist="38100" dir="2700000" algn="tl">
                              <a:srgbClr val="000000">
                                <a:alpha val="43137"/>
                              </a:srgbClr>
                            </a:outerShdw>
                          </a:effectLst>
                        </a:rPr>
                        <a:t>得到的子集。</a:t>
                      </a:r>
                    </a:p>
                  </a:txBody>
                  <a:tcPr marL="68580" marR="68580" marT="34290" marB="34290"/>
                </a:tc>
                <a:extLst>
                  <a:ext uri="{0D108BD9-81ED-4DB2-BD59-A6C34878D82A}">
                    <a16:rowId xmlns:a16="http://schemas.microsoft.com/office/drawing/2014/main" val="38978481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33</a:t>
            </a:fld>
            <a:endParaRPr lang="zh-TW" altLang="en-US"/>
          </a:p>
        </p:txBody>
      </p:sp>
    </p:spTree>
    <p:extLst>
      <p:ext uri="{BB962C8B-B14F-4D97-AF65-F5344CB8AC3E}">
        <p14:creationId xmlns:p14="http://schemas.microsoft.com/office/powerpoint/2010/main" val="3070206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50761" y="267048"/>
            <a:ext cx="7836996" cy="6005737"/>
          </a:xfrm>
          <a:prstGeom prst="rect">
            <a:avLst/>
          </a:prstGeom>
        </p:spPr>
      </p:pic>
      <p:sp>
        <p:nvSpPr>
          <p:cNvPr id="3" name="投影片編號版面配置區 2"/>
          <p:cNvSpPr>
            <a:spLocks noGrp="1"/>
          </p:cNvSpPr>
          <p:nvPr>
            <p:ph type="sldNum" sz="quarter" idx="12"/>
          </p:nvPr>
        </p:nvSpPr>
        <p:spPr/>
        <p:txBody>
          <a:bodyPr/>
          <a:lstStyle/>
          <a:p>
            <a:fld id="{D16C3A51-89D0-4E4D-AA61-5A30A561532A}" type="slidenum">
              <a:rPr lang="zh-TW" altLang="en-US" smtClean="0"/>
              <a:t>34</a:t>
            </a:fld>
            <a:endParaRPr lang="zh-TW" altLang="en-US"/>
          </a:p>
        </p:txBody>
      </p:sp>
    </p:spTree>
    <p:extLst>
      <p:ext uri="{BB962C8B-B14F-4D97-AF65-F5344CB8AC3E}">
        <p14:creationId xmlns:p14="http://schemas.microsoft.com/office/powerpoint/2010/main" val="11061874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14626" y="1220578"/>
            <a:ext cx="6517694" cy="5346476"/>
          </a:xfrm>
          <a:prstGeom prst="rect">
            <a:avLst/>
          </a:prstGeom>
        </p:spPr>
      </p:pic>
      <p:sp>
        <p:nvSpPr>
          <p:cNvPr id="5" name="矩形 4"/>
          <p:cNvSpPr/>
          <p:nvPr/>
        </p:nvSpPr>
        <p:spPr>
          <a:xfrm>
            <a:off x="339815" y="268377"/>
            <a:ext cx="6083717" cy="769441"/>
          </a:xfrm>
          <a:prstGeom prst="rect">
            <a:avLst/>
          </a:prstGeom>
        </p:spPr>
        <p:txBody>
          <a:bodyPr wrap="none">
            <a:spAutoFit/>
          </a:bodyPr>
          <a:lstStyle/>
          <a:p>
            <a:r>
              <a:rPr lang="en-US" altLang="zh-TW" sz="4400" dirty="0" err="1"/>
              <a:t>nmap</a:t>
            </a:r>
            <a:r>
              <a:rPr lang="en-US" altLang="zh-TW" sz="4400" dirty="0"/>
              <a:t> -A 172.20.164.92</a:t>
            </a:r>
            <a:endParaRPr lang="zh-TW" altLang="en-US" sz="4400" dirty="0"/>
          </a:p>
        </p:txBody>
      </p:sp>
    </p:spTree>
    <p:extLst>
      <p:ext uri="{BB962C8B-B14F-4D97-AF65-F5344CB8AC3E}">
        <p14:creationId xmlns:p14="http://schemas.microsoft.com/office/powerpoint/2010/main" val="155306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85800" y="2093976"/>
            <a:ext cx="6905625" cy="3705225"/>
          </a:xfrm>
          <a:prstGeom prst="rect">
            <a:avLst/>
          </a:prstGeom>
        </p:spPr>
      </p:pic>
      <p:sp>
        <p:nvSpPr>
          <p:cNvPr id="5" name="矩形 4"/>
          <p:cNvSpPr/>
          <p:nvPr/>
        </p:nvSpPr>
        <p:spPr>
          <a:xfrm>
            <a:off x="515389" y="4530436"/>
            <a:ext cx="3059084" cy="565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99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49186" y="2215302"/>
          <a:ext cx="4200525" cy="4104776"/>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2160549935"/>
                    </a:ext>
                  </a:extLst>
                </a:gridCol>
              </a:tblGrid>
              <a:tr h="708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100" dirty="0" err="1"/>
                        <a:t>nmap</a:t>
                      </a:r>
                      <a:r>
                        <a:rPr lang="en-US" altLang="zh-TW" sz="2100" dirty="0"/>
                        <a:t> </a:t>
                      </a:r>
                      <a:r>
                        <a:rPr lang="en-US" altLang="zh-TW" sz="2100" dirty="0">
                          <a:solidFill>
                            <a:srgbClr val="FFFF00"/>
                          </a:solidFill>
                          <a:effectLst>
                            <a:outerShdw blurRad="38100" dist="38100" dir="2700000" algn="tl">
                              <a:srgbClr val="000000">
                                <a:alpha val="43137"/>
                              </a:srgbClr>
                            </a:outerShdw>
                          </a:effectLst>
                        </a:rPr>
                        <a:t>-T1 </a:t>
                      </a:r>
                      <a:r>
                        <a:rPr lang="zh-TW" altLang="en-US" sz="2100" dirty="0">
                          <a:solidFill>
                            <a:srgbClr val="FFFF00"/>
                          </a:solidFill>
                          <a:effectLst>
                            <a:outerShdw blurRad="38100" dist="38100" dir="2700000" algn="tl">
                              <a:srgbClr val="000000">
                                <a:alpha val="43137"/>
                              </a:srgbClr>
                            </a:outerShdw>
                          </a:effectLst>
                        </a:rPr>
                        <a:t> </a:t>
                      </a:r>
                      <a:r>
                        <a:rPr lang="en-US" altLang="zh-TW" sz="2100" dirty="0"/>
                        <a:t>-p21-25 </a:t>
                      </a:r>
                      <a:r>
                        <a:rPr lang="zh-TW" altLang="en-US" sz="2100" dirty="0"/>
                        <a:t> </a:t>
                      </a:r>
                      <a:r>
                        <a:rPr lang="en-US" altLang="zh-TW" sz="2100" dirty="0" smtClean="0"/>
                        <a:t>192.168.1.104</a:t>
                      </a:r>
                      <a:endParaRPr lang="zh-TW" altLang="en-US" sz="2100" dirty="0"/>
                    </a:p>
                  </a:txBody>
                  <a:tcPr marL="68580" marR="68580" marT="34290" marB="34290"/>
                </a:tc>
                <a:extLst>
                  <a:ext uri="{0D108BD9-81ED-4DB2-BD59-A6C34878D82A}">
                    <a16:rowId xmlns:a16="http://schemas.microsoft.com/office/drawing/2014/main" val="2057767107"/>
                  </a:ext>
                </a:extLst>
              </a:tr>
              <a:tr h="662940">
                <a:tc>
                  <a:txBody>
                    <a:bodyPr/>
                    <a:lstStyle/>
                    <a:p>
                      <a:r>
                        <a:rPr lang="en-US" altLang="zh-TW" sz="1200" dirty="0" err="1"/>
                        <a:t>Nmap</a:t>
                      </a:r>
                      <a:r>
                        <a:rPr lang="en-US" altLang="zh-TW" sz="1200" dirty="0"/>
                        <a:t> Insane (-T5) Scan</a:t>
                      </a:r>
                    </a:p>
                    <a:p>
                      <a:r>
                        <a:rPr lang="en-US" altLang="zh-TW" sz="1400" b="0" i="0" kern="1200" dirty="0">
                          <a:solidFill>
                            <a:schemeClr val="dk1"/>
                          </a:solidFill>
                          <a:effectLst/>
                          <a:latin typeface="+mn-lt"/>
                          <a:ea typeface="+mn-ea"/>
                          <a:cs typeface="+mn-cs"/>
                        </a:rPr>
                        <a:t>used for sending packets insanely fast and </a:t>
                      </a:r>
                      <a:r>
                        <a:rPr lang="en-US" altLang="zh-TW" sz="1400" b="1" i="0" kern="1200" dirty="0">
                          <a:solidFill>
                            <a:schemeClr val="dk1"/>
                          </a:solidFill>
                          <a:effectLst/>
                          <a:latin typeface="+mn-lt"/>
                          <a:ea typeface="+mn-ea"/>
                          <a:cs typeface="+mn-cs"/>
                        </a:rPr>
                        <a:t>waits only </a:t>
                      </a:r>
                      <a:r>
                        <a:rPr lang="en-US" altLang="zh-TW" sz="1400" b="1" i="0" kern="1200" dirty="0" smtClean="0">
                          <a:solidFill>
                            <a:schemeClr val="dk1"/>
                          </a:solidFill>
                          <a:effectLst/>
                          <a:latin typeface="+mn-lt"/>
                          <a:ea typeface="+mn-ea"/>
                          <a:cs typeface="+mn-cs"/>
                        </a:rPr>
                        <a:t>0.3 </a:t>
                      </a:r>
                      <a:r>
                        <a:rPr lang="en-US" altLang="zh-TW" sz="1400" b="1" i="0" kern="1200" dirty="0">
                          <a:solidFill>
                            <a:schemeClr val="dk1"/>
                          </a:solidFill>
                          <a:effectLst/>
                          <a:latin typeface="+mn-lt"/>
                          <a:ea typeface="+mn-ea"/>
                          <a:cs typeface="+mn-cs"/>
                        </a:rPr>
                        <a:t>seconds</a:t>
                      </a:r>
                      <a:r>
                        <a:rPr lang="en-US" altLang="zh-TW" sz="1400" b="0" i="0" kern="1200" dirty="0">
                          <a:solidFill>
                            <a:schemeClr val="dk1"/>
                          </a:solidFill>
                          <a:effectLst/>
                          <a:latin typeface="+mn-lt"/>
                          <a:ea typeface="+mn-ea"/>
                          <a:cs typeface="+mn-cs"/>
                        </a:rPr>
                        <a:t> for the </a:t>
                      </a:r>
                      <a:r>
                        <a:rPr lang="en-US" altLang="zh-TW" sz="1400" b="0" i="0" kern="1200" dirty="0" smtClean="0">
                          <a:solidFill>
                            <a:schemeClr val="dk1"/>
                          </a:solidFill>
                          <a:effectLst/>
                          <a:latin typeface="+mn-lt"/>
                          <a:ea typeface="+mn-ea"/>
                          <a:cs typeface="+mn-cs"/>
                        </a:rPr>
                        <a:t>response.</a:t>
                      </a:r>
                      <a:endParaRPr lang="zh-TW" altLang="en-US" sz="1200" dirty="0"/>
                    </a:p>
                  </a:txBody>
                  <a:tcPr marL="68580" marR="68580" marT="34290" marB="34290"/>
                </a:tc>
                <a:extLst>
                  <a:ext uri="{0D108BD9-81ED-4DB2-BD59-A6C34878D82A}">
                    <a16:rowId xmlns:a16="http://schemas.microsoft.com/office/drawing/2014/main" val="2778746718"/>
                  </a:ext>
                </a:extLst>
              </a:tr>
              <a:tr h="525780">
                <a:tc>
                  <a:txBody>
                    <a:bodyPr/>
                    <a:lstStyle/>
                    <a:p>
                      <a:r>
                        <a:rPr lang="en-US" altLang="zh-TW" sz="1200" dirty="0" err="1"/>
                        <a:t>Nmap</a:t>
                      </a:r>
                      <a:r>
                        <a:rPr lang="en-US" altLang="zh-TW" sz="1200" dirty="0"/>
                        <a:t> Aggressive (-T4) Scan</a:t>
                      </a:r>
                    </a:p>
                    <a:p>
                      <a:r>
                        <a:rPr lang="zh-TW" altLang="en-US" sz="900" dirty="0"/>
                        <a:t>手冊說如果網路環境穩定，參數建議調整為 </a:t>
                      </a:r>
                      <a:r>
                        <a:rPr lang="en-US" altLang="zh-TW" sz="900" dirty="0"/>
                        <a:t>-T4</a:t>
                      </a:r>
                      <a:r>
                        <a:rPr lang="zh-TW" altLang="en-US" sz="900" dirty="0"/>
                        <a:t>。</a:t>
                      </a:r>
                      <a:endParaRPr lang="en-US" altLang="zh-TW" sz="900" dirty="0"/>
                    </a:p>
                    <a:p>
                      <a:r>
                        <a:rPr lang="en-US" altLang="zh-TW" sz="900" dirty="0"/>
                        <a:t>-T4 </a:t>
                      </a:r>
                      <a:r>
                        <a:rPr lang="zh-TW" altLang="en-US" sz="900" dirty="0"/>
                        <a:t>禁止動態 </a:t>
                      </a:r>
                      <a:r>
                        <a:rPr lang="en-US" altLang="zh-TW" sz="900" dirty="0"/>
                        <a:t>TCP Port </a:t>
                      </a:r>
                      <a:r>
                        <a:rPr lang="zh-TW" altLang="en-US" sz="900" dirty="0"/>
                        <a:t>掃描延遲超過 </a:t>
                      </a:r>
                      <a:r>
                        <a:rPr lang="en-US" altLang="zh-TW" sz="900" dirty="0"/>
                        <a:t>10 </a:t>
                      </a:r>
                      <a:r>
                        <a:rPr lang="en-US" altLang="zh-TW" sz="900" dirty="0" err="1"/>
                        <a:t>ms</a:t>
                      </a:r>
                      <a:endParaRPr lang="zh-TW" altLang="en-US" sz="900" dirty="0"/>
                    </a:p>
                  </a:txBody>
                  <a:tcPr marL="68580" marR="68580" marT="34290" marB="34290"/>
                </a:tc>
                <a:extLst>
                  <a:ext uri="{0D108BD9-81ED-4DB2-BD59-A6C34878D82A}">
                    <a16:rowId xmlns:a16="http://schemas.microsoft.com/office/drawing/2014/main" val="2461284794"/>
                  </a:ext>
                </a:extLst>
              </a:tr>
              <a:tr h="340496">
                <a:tc>
                  <a:txBody>
                    <a:bodyPr/>
                    <a:lstStyle/>
                    <a:p>
                      <a:r>
                        <a:rPr lang="en-US" altLang="zh-TW" sz="1200" b="1" dirty="0" err="1">
                          <a:solidFill>
                            <a:srgbClr val="FF0000"/>
                          </a:solidFill>
                          <a:effectLst>
                            <a:outerShdw blurRad="38100" dist="38100" dir="2700000" algn="tl">
                              <a:srgbClr val="000000">
                                <a:alpha val="43137"/>
                              </a:srgbClr>
                            </a:outerShdw>
                          </a:effectLst>
                        </a:rPr>
                        <a:t>Nmap</a:t>
                      </a:r>
                      <a:r>
                        <a:rPr lang="en-US" altLang="zh-TW" sz="1200" b="1" dirty="0">
                          <a:solidFill>
                            <a:srgbClr val="FF0000"/>
                          </a:solidFill>
                          <a:effectLst>
                            <a:outerShdw blurRad="38100" dist="38100" dir="2700000" algn="tl">
                              <a:srgbClr val="000000">
                                <a:alpha val="43137"/>
                              </a:srgbClr>
                            </a:outerShdw>
                          </a:effectLst>
                        </a:rPr>
                        <a:t> Normal (-T3) Scan:</a:t>
                      </a:r>
                      <a:r>
                        <a:rPr lang="en-US" altLang="zh-TW" sz="1200" b="1" baseline="0" dirty="0">
                          <a:solidFill>
                            <a:srgbClr val="FF0000"/>
                          </a:solidFill>
                          <a:effectLst>
                            <a:outerShdw blurRad="38100" dist="38100" dir="2700000" algn="tl">
                              <a:srgbClr val="000000">
                                <a:alpha val="43137"/>
                              </a:srgbClr>
                            </a:outerShdw>
                          </a:effectLst>
                        </a:rPr>
                        <a:t> </a:t>
                      </a:r>
                      <a:r>
                        <a:rPr lang="zh-TW" altLang="en-US" sz="1200" b="1" baseline="0" dirty="0">
                          <a:solidFill>
                            <a:srgbClr val="FF0000"/>
                          </a:solidFill>
                          <a:effectLst>
                            <a:outerShdw blurRad="38100" dist="38100" dir="2700000" algn="tl">
                              <a:srgbClr val="000000">
                                <a:alpha val="43137"/>
                              </a:srgbClr>
                            </a:outerShdw>
                          </a:effectLst>
                        </a:rPr>
                        <a:t>預設使用</a:t>
                      </a:r>
                      <a:endParaRPr lang="zh-TW" altLang="en-US" sz="1200" b="1" dirty="0">
                        <a:solidFill>
                          <a:srgbClr val="FF0000"/>
                        </a:solidFill>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3890937157"/>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Polite (-T2) Scan</a:t>
                      </a:r>
                      <a:endParaRPr lang="zh-TW" altLang="en-US" sz="1200" dirty="0"/>
                    </a:p>
                    <a:p>
                      <a:r>
                        <a:rPr lang="en-US" altLang="zh-TW" sz="1200" dirty="0"/>
                        <a:t>he time difference between the two packets sent is </a:t>
                      </a:r>
                      <a:r>
                        <a:rPr lang="en-US" altLang="zh-TW" sz="1200" dirty="0" smtClean="0"/>
                        <a:t>0.4 seconds.</a:t>
                      </a:r>
                      <a:endParaRPr lang="zh-TW" altLang="en-US" sz="1200" dirty="0"/>
                    </a:p>
                  </a:txBody>
                  <a:tcPr marL="68580" marR="68580" marT="34290" marB="34290"/>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Sneaky (-T1) Scan</a:t>
                      </a:r>
                      <a:endParaRPr lang="zh-TW" altLang="en-US" sz="1200" dirty="0"/>
                    </a:p>
                    <a:p>
                      <a:r>
                        <a:rPr lang="en-US" altLang="zh-TW" sz="1200" dirty="0"/>
                        <a:t>The time difference between the two packets sent is 15 </a:t>
                      </a:r>
                      <a:r>
                        <a:rPr lang="en-US" altLang="zh-TW" sz="1200" dirty="0" smtClean="0"/>
                        <a:t>seconds.</a:t>
                      </a:r>
                      <a:endParaRPr lang="zh-TW" altLang="en-US" sz="1200" dirty="0"/>
                    </a:p>
                  </a:txBody>
                  <a:tcPr marL="68580" marR="68580" marT="34290" marB="34290"/>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Nmap</a:t>
                      </a:r>
                      <a:r>
                        <a:rPr lang="en-US" altLang="zh-TW" sz="1200" dirty="0"/>
                        <a:t> Paranoid (-T0) Scan</a:t>
                      </a:r>
                    </a:p>
                    <a:p>
                      <a:r>
                        <a:rPr lang="en-US" altLang="zh-TW" sz="1200" dirty="0"/>
                        <a:t>The time difference between the two packets sent is 5 minutes</a:t>
                      </a:r>
                      <a:endParaRPr lang="zh-TW" altLang="en-US" sz="1200" dirty="0"/>
                    </a:p>
                  </a:txBody>
                  <a:tcPr marL="68580" marR="68580" marT="34290" marB="34290"/>
                </a:tc>
                <a:extLst>
                  <a:ext uri="{0D108BD9-81ED-4DB2-BD59-A6C34878D82A}">
                    <a16:rowId xmlns:a16="http://schemas.microsoft.com/office/drawing/2014/main" val="545857159"/>
                  </a:ext>
                </a:extLst>
              </a:tr>
            </a:tbl>
          </a:graphicData>
        </a:graphic>
      </p:graphicFrame>
      <p:pic>
        <p:nvPicPr>
          <p:cNvPr id="4" name="圖片 3"/>
          <p:cNvPicPr>
            <a:picLocks noChangeAspect="1"/>
          </p:cNvPicPr>
          <p:nvPr/>
        </p:nvPicPr>
        <p:blipFill rotWithShape="1">
          <a:blip r:embed="rId2"/>
          <a:srcRect t="10657" b="14272"/>
          <a:stretch/>
        </p:blipFill>
        <p:spPr>
          <a:xfrm>
            <a:off x="82756" y="86829"/>
            <a:ext cx="850106" cy="638175"/>
          </a:xfrm>
          <a:prstGeom prst="rect">
            <a:avLst/>
          </a:prstGeom>
        </p:spPr>
      </p:pic>
      <p:sp>
        <p:nvSpPr>
          <p:cNvPr id="5" name="矩形 4"/>
          <p:cNvSpPr/>
          <p:nvPr/>
        </p:nvSpPr>
        <p:spPr>
          <a:xfrm>
            <a:off x="932862" y="96354"/>
            <a:ext cx="7979569"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掃描技術</a:t>
            </a:r>
            <a:r>
              <a:rPr lang="en-US" altLang="zh-TW" sz="2400" dirty="0"/>
              <a:t>: Timing template</a:t>
            </a:r>
            <a:endParaRPr lang="zh-TW" altLang="en-US" sz="2400" dirty="0"/>
          </a:p>
        </p:txBody>
      </p:sp>
      <p:sp>
        <p:nvSpPr>
          <p:cNvPr id="6" name="矩形 5"/>
          <p:cNvSpPr/>
          <p:nvPr/>
        </p:nvSpPr>
        <p:spPr>
          <a:xfrm>
            <a:off x="749235" y="6473595"/>
            <a:ext cx="7531229" cy="253916"/>
          </a:xfrm>
          <a:prstGeom prst="rect">
            <a:avLst/>
          </a:prstGeom>
          <a:solidFill>
            <a:schemeClr val="accent6">
              <a:lumMod val="20000"/>
              <a:lumOff val="80000"/>
            </a:schemeClr>
          </a:solidFill>
        </p:spPr>
        <p:txBody>
          <a:bodyPr wrap="none">
            <a:spAutoFit/>
          </a:bodyPr>
          <a:lstStyle/>
          <a:p>
            <a:r>
              <a:rPr lang="zh-TW" altLang="en-US" sz="1050" b="1" dirty="0"/>
              <a:t>推薦閱讀</a:t>
            </a:r>
            <a:r>
              <a:rPr lang="en-US" altLang="zh-TW" sz="1050" b="1" dirty="0"/>
              <a:t>:</a:t>
            </a:r>
            <a:r>
              <a:rPr lang="zh-TW" altLang="en-US" sz="1050" b="1" dirty="0"/>
              <a:t> </a:t>
            </a:r>
            <a:r>
              <a:rPr lang="en-US" altLang="zh-TW" sz="1050" b="1" dirty="0" err="1"/>
              <a:t>Nmap</a:t>
            </a:r>
            <a:r>
              <a:rPr lang="en-US" altLang="zh-TW" sz="1050" b="1" dirty="0"/>
              <a:t> for </a:t>
            </a:r>
            <a:r>
              <a:rPr lang="en-US" altLang="zh-TW" sz="1050" b="1" dirty="0" err="1"/>
              <a:t>Pentester</a:t>
            </a:r>
            <a:r>
              <a:rPr lang="en-US" altLang="zh-TW" sz="1050" b="1" dirty="0"/>
              <a:t>: Timing Scan</a:t>
            </a:r>
            <a:r>
              <a:rPr lang="zh-TW" altLang="en-US" sz="1050" b="1" dirty="0"/>
              <a:t>    </a:t>
            </a:r>
            <a:r>
              <a:rPr lang="en-US" altLang="zh-TW" sz="1050" b="1" dirty="0"/>
              <a:t>https://www.hackingarticles.in/nmap-for-pentester-timing-scan/</a:t>
            </a:r>
            <a:endParaRPr lang="zh-TW" altLang="en-US" sz="1050" b="1" dirty="0"/>
          </a:p>
        </p:txBody>
      </p:sp>
      <p:sp>
        <p:nvSpPr>
          <p:cNvPr id="7" name="矩形 6"/>
          <p:cNvSpPr/>
          <p:nvPr/>
        </p:nvSpPr>
        <p:spPr>
          <a:xfrm>
            <a:off x="102894" y="835450"/>
            <a:ext cx="8915400" cy="715581"/>
          </a:xfrm>
          <a:prstGeom prst="rect">
            <a:avLst/>
          </a:prstGeom>
        </p:spPr>
        <p:txBody>
          <a:bodyPr wrap="square">
            <a:spAutoFit/>
          </a:bodyPr>
          <a:lstStyle/>
          <a:p>
            <a:pPr marL="214313" indent="-214313">
              <a:buFont typeface="Wingdings" panose="05000000000000000000" pitchFamily="2" charset="2"/>
              <a:buChar char="n"/>
            </a:pPr>
            <a:r>
              <a:rPr lang="en-US" altLang="zh-TW" sz="1350" dirty="0"/>
              <a:t>Timing template in the </a:t>
            </a:r>
            <a:r>
              <a:rPr lang="en-US" altLang="zh-TW" sz="1350" dirty="0" err="1"/>
              <a:t>nmap</a:t>
            </a:r>
            <a:r>
              <a:rPr lang="en-US" altLang="zh-TW" sz="1350" dirty="0"/>
              <a:t> is defined by –T&lt;0-5&gt; having -T0 as the slowest and –T5 as the fastest. </a:t>
            </a:r>
          </a:p>
          <a:p>
            <a:pPr marL="214313" indent="-214313">
              <a:buFont typeface="Wingdings" panose="05000000000000000000" pitchFamily="2" charset="2"/>
              <a:buChar char="n"/>
            </a:pPr>
            <a:r>
              <a:rPr lang="en-US" altLang="zh-TW" sz="1350" dirty="0"/>
              <a:t>Timing template in </a:t>
            </a:r>
            <a:r>
              <a:rPr lang="en-US" altLang="zh-TW" sz="1350" dirty="0" err="1"/>
              <a:t>Nmap</a:t>
            </a:r>
            <a:r>
              <a:rPr lang="en-US" altLang="zh-TW" sz="1350" dirty="0"/>
              <a:t> is used to optimize and improve the quality and performance of the scan to get desired results.</a:t>
            </a:r>
            <a:endParaRPr lang="zh-TW" altLang="en-US" sz="1350" dirty="0"/>
          </a:p>
        </p:txBody>
      </p:sp>
      <p:pic>
        <p:nvPicPr>
          <p:cNvPr id="8" name="圖片 7"/>
          <p:cNvPicPr>
            <a:picLocks noChangeAspect="1"/>
          </p:cNvPicPr>
          <p:nvPr/>
        </p:nvPicPr>
        <p:blipFill>
          <a:blip r:embed="rId3"/>
          <a:stretch>
            <a:fillRect/>
          </a:stretch>
        </p:blipFill>
        <p:spPr>
          <a:xfrm>
            <a:off x="4514850" y="3050447"/>
            <a:ext cx="3798182" cy="1150115"/>
          </a:xfrm>
          <a:prstGeom prst="rect">
            <a:avLst/>
          </a:prstGeom>
        </p:spPr>
      </p:pic>
      <p:pic>
        <p:nvPicPr>
          <p:cNvPr id="9" name="圖片 8"/>
          <p:cNvPicPr>
            <a:picLocks noChangeAspect="1"/>
          </p:cNvPicPr>
          <p:nvPr/>
        </p:nvPicPr>
        <p:blipFill>
          <a:blip r:embed="rId4"/>
          <a:stretch>
            <a:fillRect/>
          </a:stretch>
        </p:blipFill>
        <p:spPr>
          <a:xfrm>
            <a:off x="4532754" y="4259585"/>
            <a:ext cx="3762375" cy="1145311"/>
          </a:xfrm>
          <a:prstGeom prst="rect">
            <a:avLst/>
          </a:prstGeom>
        </p:spPr>
      </p:pic>
      <p:sp>
        <p:nvSpPr>
          <p:cNvPr id="10" name="矩形 9"/>
          <p:cNvSpPr/>
          <p:nvPr/>
        </p:nvSpPr>
        <p:spPr>
          <a:xfrm>
            <a:off x="4349711" y="1345533"/>
            <a:ext cx="4572000" cy="507831"/>
          </a:xfrm>
          <a:prstGeom prst="rect">
            <a:avLst/>
          </a:prstGeom>
        </p:spPr>
        <p:txBody>
          <a:bodyPr>
            <a:spAutoFit/>
          </a:bodyPr>
          <a:lstStyle/>
          <a:p>
            <a:r>
              <a:rPr lang="en-US" altLang="zh-TW" sz="1350" dirty="0"/>
              <a:t>the packets sent to the target IP are sent by a maximum difference of 5 milliseconds or 0.005 seconds</a:t>
            </a:r>
            <a:endParaRPr lang="zh-TW" altLang="en-US" sz="1350" dirty="0"/>
          </a:p>
        </p:txBody>
      </p:sp>
      <p:pic>
        <p:nvPicPr>
          <p:cNvPr id="11" name="圖片 10"/>
          <p:cNvPicPr>
            <a:picLocks noChangeAspect="1"/>
          </p:cNvPicPr>
          <p:nvPr/>
        </p:nvPicPr>
        <p:blipFill rotWithShape="1">
          <a:blip r:embed="rId5"/>
          <a:srcRect r="22436" b="88088"/>
          <a:stretch/>
        </p:blipFill>
        <p:spPr>
          <a:xfrm>
            <a:off x="4514850" y="2715944"/>
            <a:ext cx="3169444" cy="234872"/>
          </a:xfrm>
          <a:prstGeom prst="rect">
            <a:avLst/>
          </a:prstGeom>
        </p:spPr>
      </p:pic>
      <p:sp>
        <p:nvSpPr>
          <p:cNvPr id="12" name="矩形 11"/>
          <p:cNvSpPr/>
          <p:nvPr/>
        </p:nvSpPr>
        <p:spPr>
          <a:xfrm>
            <a:off x="149186" y="1578661"/>
            <a:ext cx="1800493" cy="253916"/>
          </a:xfrm>
          <a:prstGeom prst="rect">
            <a:avLst/>
          </a:prstGeom>
        </p:spPr>
        <p:txBody>
          <a:bodyPr wrap="none">
            <a:spAutoFit/>
          </a:bodyPr>
          <a:lstStyle/>
          <a:p>
            <a:r>
              <a:rPr lang="zh-TW" altLang="en-US" sz="1050" dirty="0"/>
              <a:t>數字越大代表掃描速度越快</a:t>
            </a:r>
          </a:p>
        </p:txBody>
      </p:sp>
      <p:sp>
        <p:nvSpPr>
          <p:cNvPr id="13" name="矩形 12"/>
          <p:cNvSpPr/>
          <p:nvPr/>
        </p:nvSpPr>
        <p:spPr>
          <a:xfrm>
            <a:off x="239315" y="5450309"/>
            <a:ext cx="4572000" cy="253916"/>
          </a:xfrm>
          <a:prstGeom prst="rect">
            <a:avLst/>
          </a:prstGeom>
        </p:spPr>
        <p:txBody>
          <a:bodyPr>
            <a:spAutoFit/>
          </a:bodyPr>
          <a:lstStyle/>
          <a:p>
            <a:r>
              <a:rPr lang="en-US" altLang="zh-TW" sz="1050" dirty="0">
                <a:effectLst>
                  <a:outerShdw blurRad="38100" dist="38100" dir="2700000" algn="tl">
                    <a:srgbClr val="000000">
                      <a:alpha val="43137"/>
                    </a:srgbClr>
                  </a:outerShdw>
                </a:effectLst>
              </a:rPr>
              <a:t>-T0 ~ -T1 </a:t>
            </a:r>
            <a:r>
              <a:rPr lang="zh-TW" altLang="en-US" sz="1050" dirty="0">
                <a:effectLst>
                  <a:outerShdw blurRad="38100" dist="38100" dir="2700000" algn="tl">
                    <a:srgbClr val="000000">
                      <a:alpha val="43137"/>
                    </a:srgbClr>
                  </a:outerShdw>
                </a:effectLst>
              </a:rPr>
              <a:t>是避免 </a:t>
            </a:r>
            <a:r>
              <a:rPr lang="en-US" altLang="zh-TW" sz="1050" dirty="0">
                <a:effectLst>
                  <a:outerShdw blurRad="38100" dist="38100" dir="2700000" algn="tl">
                    <a:srgbClr val="000000">
                      <a:alpha val="43137"/>
                    </a:srgbClr>
                  </a:outerShdw>
                </a:effectLst>
              </a:rPr>
              <a:t>IDS </a:t>
            </a:r>
            <a:r>
              <a:rPr lang="zh-TW" altLang="en-US" sz="1050" dirty="0">
                <a:effectLst>
                  <a:outerShdw blurRad="38100" dist="38100" dir="2700000" algn="tl">
                    <a:srgbClr val="000000">
                      <a:alpha val="43137"/>
                    </a:srgbClr>
                  </a:outerShdw>
                </a:effectLst>
              </a:rPr>
              <a:t>告警，但掃描速度頗慢，沒有特殊需求，不建議使用</a:t>
            </a:r>
          </a:p>
        </p:txBody>
      </p:sp>
      <p:sp>
        <p:nvSpPr>
          <p:cNvPr id="14" name="投影片編號版面配置區 13"/>
          <p:cNvSpPr>
            <a:spLocks noGrp="1"/>
          </p:cNvSpPr>
          <p:nvPr>
            <p:ph type="sldNum" sz="quarter" idx="12"/>
          </p:nvPr>
        </p:nvSpPr>
        <p:spPr/>
        <p:txBody>
          <a:bodyPr/>
          <a:lstStyle/>
          <a:p>
            <a:fld id="{D16C3A51-89D0-4E4D-AA61-5A30A561532A}" type="slidenum">
              <a:rPr lang="zh-TW" altLang="en-US" smtClean="0"/>
              <a:t>37</a:t>
            </a:fld>
            <a:endParaRPr lang="zh-TW" altLang="en-US"/>
          </a:p>
        </p:txBody>
      </p:sp>
    </p:spTree>
    <p:extLst>
      <p:ext uri="{BB962C8B-B14F-4D97-AF65-F5344CB8AC3E}">
        <p14:creationId xmlns:p14="http://schemas.microsoft.com/office/powerpoint/2010/main" val="1953077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0492" y="1790225"/>
          <a:ext cx="8636318" cy="2494280"/>
        </p:xfrm>
        <a:graphic>
          <a:graphicData uri="http://schemas.openxmlformats.org/drawingml/2006/table">
            <a:tbl>
              <a:tblPr firstRow="1" bandRow="1">
                <a:tableStyleId>{5C22544A-7EE6-4342-B048-85BDC9FD1C3A}</a:tableStyleId>
              </a:tblPr>
              <a:tblGrid>
                <a:gridCol w="2920664">
                  <a:extLst>
                    <a:ext uri="{9D8B030D-6E8A-4147-A177-3AD203B41FA5}">
                      <a16:colId xmlns:a16="http://schemas.microsoft.com/office/drawing/2014/main" val="2160549935"/>
                    </a:ext>
                  </a:extLst>
                </a:gridCol>
                <a:gridCol w="5715654">
                  <a:extLst>
                    <a:ext uri="{9D8B030D-6E8A-4147-A177-3AD203B41FA5}">
                      <a16:colId xmlns:a16="http://schemas.microsoft.com/office/drawing/2014/main" val="3198533954"/>
                    </a:ext>
                  </a:extLst>
                </a:gridCol>
              </a:tblGrid>
              <a:tr h="34290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err="1">
                          <a:solidFill>
                            <a:schemeClr val="tx1"/>
                          </a:solidFill>
                          <a:effectLst>
                            <a:outerShdw blurRad="38100" dist="38100" dir="2700000" algn="tl">
                              <a:srgbClr val="000000">
                                <a:alpha val="43137"/>
                              </a:srgbClr>
                            </a:outerShdw>
                          </a:effectLst>
                        </a:rPr>
                        <a:t>Nmap</a:t>
                      </a:r>
                      <a:r>
                        <a:rPr lang="zh-TW" altLang="en-US" sz="1800" b="1" dirty="0">
                          <a:solidFill>
                            <a:schemeClr val="tx1"/>
                          </a:solidFill>
                          <a:effectLst>
                            <a:outerShdw blurRad="38100" dist="38100" dir="2700000" algn="tl">
                              <a:srgbClr val="000000">
                                <a:alpha val="43137"/>
                              </a:srgbClr>
                            </a:outerShdw>
                          </a:effectLst>
                        </a:rPr>
                        <a:t>提供</a:t>
                      </a:r>
                      <a:r>
                        <a:rPr lang="en-US" altLang="zh-TW" sz="1800" b="1" dirty="0">
                          <a:solidFill>
                            <a:schemeClr val="tx1"/>
                          </a:solidFill>
                          <a:effectLst>
                            <a:outerShdw blurRad="38100" dist="38100" dir="2700000" algn="tl">
                              <a:srgbClr val="000000">
                                <a:alpha val="43137"/>
                              </a:srgbClr>
                            </a:outerShdw>
                          </a:effectLst>
                        </a:rPr>
                        <a:t>5</a:t>
                      </a:r>
                      <a:r>
                        <a:rPr lang="zh-TW" altLang="en-US" sz="1800" b="1" dirty="0">
                          <a:solidFill>
                            <a:schemeClr val="tx1"/>
                          </a:solidFill>
                          <a:effectLst>
                            <a:outerShdw blurRad="38100" dist="38100" dir="2700000" algn="tl">
                              <a:srgbClr val="000000">
                                <a:alpha val="43137"/>
                              </a:srgbClr>
                            </a:outerShdw>
                          </a:effectLst>
                        </a:rPr>
                        <a:t>種不同的輸出</a:t>
                      </a:r>
                      <a:r>
                        <a:rPr lang="zh-TW" altLang="en-US" sz="1800" b="1" dirty="0" smtClean="0">
                          <a:solidFill>
                            <a:schemeClr val="tx1"/>
                          </a:solidFill>
                          <a:effectLst>
                            <a:outerShdw blurRad="38100" dist="38100" dir="2700000" algn="tl">
                              <a:srgbClr val="000000">
                                <a:alpha val="43137"/>
                              </a:srgbClr>
                            </a:outerShdw>
                          </a:effectLst>
                        </a:rPr>
                        <a:t>格式    </a:t>
                      </a:r>
                      <a:r>
                        <a:rPr lang="zh-TW" altLang="en-US" sz="1200" b="1" dirty="0" smtClean="0">
                          <a:solidFill>
                            <a:schemeClr val="tx1"/>
                          </a:solidFill>
                        </a:rPr>
                        <a:t>參考資料</a:t>
                      </a:r>
                      <a:r>
                        <a:rPr lang="en-US" altLang="zh-TW" sz="1200" b="1" dirty="0" smtClean="0">
                          <a:solidFill>
                            <a:schemeClr val="tx1"/>
                          </a:solidFill>
                        </a:rPr>
                        <a:t>:</a:t>
                      </a:r>
                      <a:r>
                        <a:rPr lang="zh-TW" altLang="en-US" sz="1200" b="1" dirty="0" smtClean="0">
                          <a:solidFill>
                            <a:schemeClr val="tx1"/>
                          </a:solidFill>
                        </a:rPr>
                        <a:t> </a:t>
                      </a:r>
                      <a:r>
                        <a:rPr lang="en-US" altLang="zh-TW" sz="1200" b="1" dirty="0" smtClean="0">
                          <a:solidFill>
                            <a:schemeClr val="tx1"/>
                          </a:solidFill>
                        </a:rPr>
                        <a:t>https://nmap.org/man/zh/man-output.html</a:t>
                      </a:r>
                      <a:endParaRPr lang="zh-TW" altLang="en-US" sz="1200" dirty="0" smtClean="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sz="1600" b="1" dirty="0">
                        <a:solidFill>
                          <a:schemeClr val="bg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767107"/>
                  </a:ext>
                </a:extLst>
              </a:tr>
              <a:tr h="320675">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b="1" dirty="0">
                          <a:solidFill>
                            <a:schemeClr val="tx1"/>
                          </a:solidFill>
                          <a:effectLst>
                            <a:outerShdw blurRad="38100" dist="38100" dir="2700000" algn="tl">
                              <a:srgbClr val="000000">
                                <a:alpha val="43137"/>
                              </a:srgbClr>
                            </a:outerShdw>
                          </a:effectLst>
                        </a:rPr>
                        <a:t>默認的方式是</a:t>
                      </a:r>
                      <a:r>
                        <a:rPr lang="en-US" altLang="zh-TW" sz="1200" b="1" dirty="0">
                          <a:solidFill>
                            <a:schemeClr val="tx1"/>
                          </a:solidFill>
                          <a:effectLst>
                            <a:outerShdw blurRad="38100" dist="38100" dir="2700000" algn="tl">
                              <a:srgbClr val="000000">
                                <a:alpha val="43137"/>
                              </a:srgbClr>
                            </a:outerShdw>
                          </a:effectLst>
                        </a:rPr>
                        <a:t>interactive output</a:t>
                      </a:r>
                      <a:r>
                        <a:rPr lang="zh-TW" altLang="en-US" sz="1200" b="1" dirty="0">
                          <a:solidFill>
                            <a:schemeClr val="tx1"/>
                          </a:solidFill>
                          <a:effectLst>
                            <a:outerShdw blurRad="38100" dist="38100" dir="2700000" algn="tl">
                              <a:srgbClr val="000000">
                                <a:alpha val="43137"/>
                              </a:srgbClr>
                            </a:outerShdw>
                          </a:effectLst>
                        </a:rPr>
                        <a:t>，發送給標準輸出</a:t>
                      </a:r>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stdout</a:t>
                      </a:r>
                      <a:r>
                        <a:rPr lang="en-US" altLang="zh-TW" sz="1200" b="1" dirty="0">
                          <a:solidFill>
                            <a:schemeClr val="tx1"/>
                          </a:solidFill>
                          <a:effectLst>
                            <a:outerShdw blurRad="38100" dist="38100" dir="2700000" algn="tl">
                              <a:srgbClr val="000000">
                                <a:alpha val="43137"/>
                              </a:srgbClr>
                            </a:outerShdw>
                          </a:effectLst>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246650"/>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oN</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標準輸出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a:solidFill>
                            <a:schemeClr val="tx1"/>
                          </a:solidFill>
                          <a:effectLst>
                            <a:outerShdw blurRad="38100" dist="38100" dir="2700000" algn="tl">
                              <a:srgbClr val="000000">
                                <a:alpha val="43137"/>
                              </a:srgbClr>
                            </a:outerShdw>
                          </a:effectLst>
                        </a:rPr>
                        <a:t>normal output</a:t>
                      </a:r>
                      <a:r>
                        <a:rPr lang="zh-TW" altLang="en-US" sz="1200" b="1" dirty="0">
                          <a:solidFill>
                            <a:schemeClr val="tx1"/>
                          </a:solidFill>
                          <a:effectLst>
                            <a:outerShdw blurRad="38100" dist="38100" dir="2700000" algn="tl">
                              <a:srgbClr val="000000">
                                <a:alpha val="43137"/>
                              </a:srgbClr>
                            </a:outerShdw>
                          </a:effectLst>
                        </a:rPr>
                        <a:t>方式類似於 </a:t>
                      </a:r>
                      <a:r>
                        <a:rPr lang="en-US" altLang="zh-TW" sz="1200" b="1" dirty="0">
                          <a:solidFill>
                            <a:schemeClr val="tx1"/>
                          </a:solidFill>
                          <a:effectLst>
                            <a:outerShdw blurRad="38100" dist="38100" dir="2700000" algn="tl">
                              <a:srgbClr val="000000">
                                <a:alpha val="43137"/>
                              </a:srgbClr>
                            </a:outerShdw>
                          </a:effectLst>
                        </a:rPr>
                        <a:t>interactive</a:t>
                      </a:r>
                      <a:r>
                        <a:rPr lang="zh-TW" altLang="en-US" sz="1200" b="1" dirty="0">
                          <a:solidFill>
                            <a:schemeClr val="tx1"/>
                          </a:solidFill>
                          <a:effectLst>
                            <a:outerShdw blurRad="38100" dist="38100" dir="2700000" algn="tl">
                              <a:srgbClr val="000000">
                                <a:alpha val="43137"/>
                              </a:srgbClr>
                            </a:outerShdw>
                          </a:effectLst>
                        </a:rPr>
                        <a:t>，但顯示較少的運行時間信息和告警信息，這是由於這些信息在掃描完成後使用於分析，而不是交互方式的</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1284794"/>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oX</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(XML</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effectLst>
                            <a:outerShdw blurRad="38100" dist="38100" dir="2700000" algn="tl">
                              <a:srgbClr val="000000">
                                <a:alpha val="43137"/>
                              </a:srgbClr>
                            </a:outerShdw>
                          </a:effectLst>
                        </a:rPr>
                        <a:t>XML</a:t>
                      </a:r>
                      <a:r>
                        <a:rPr lang="zh-TW" altLang="en-US" sz="1200" b="1" dirty="0">
                          <a:solidFill>
                            <a:schemeClr val="tx1"/>
                          </a:solidFill>
                          <a:effectLst>
                            <a:outerShdw blurRad="38100" dist="38100" dir="2700000" algn="tl">
                              <a:srgbClr val="000000">
                                <a:alpha val="43137"/>
                              </a:srgbClr>
                            </a:outerShdw>
                          </a:effectLst>
                        </a:rPr>
                        <a:t>輸出是最重要的輸出類型，可被轉換成</a:t>
                      </a:r>
                      <a:r>
                        <a:rPr lang="en-US" altLang="zh-TW" sz="1200" b="1" dirty="0">
                          <a:solidFill>
                            <a:schemeClr val="tx1"/>
                          </a:solidFill>
                          <a:effectLst>
                            <a:outerShdw blurRad="38100" dist="38100" dir="2700000" algn="tl">
                              <a:srgbClr val="000000">
                                <a:alpha val="43137"/>
                              </a:srgbClr>
                            </a:outerShdw>
                          </a:effectLst>
                        </a:rPr>
                        <a:t>HTML</a:t>
                      </a:r>
                      <a:r>
                        <a:rPr lang="zh-TW" altLang="en-US" sz="1200" b="1" dirty="0">
                          <a:solidFill>
                            <a:schemeClr val="tx1"/>
                          </a:solidFill>
                          <a:effectLst>
                            <a:outerShdw blurRad="38100" dist="38100" dir="2700000" algn="tl">
                              <a:srgbClr val="000000">
                                <a:alpha val="43137"/>
                              </a:srgbClr>
                            </a:outerShdw>
                          </a:effectLst>
                        </a:rPr>
                        <a:t>，對於程序處理非常方便，如用於</a:t>
                      </a:r>
                      <a:r>
                        <a:rPr lang="en-US" altLang="zh-TW" sz="1200" b="1" dirty="0" err="1">
                          <a:solidFill>
                            <a:schemeClr val="tx1"/>
                          </a:solidFill>
                          <a:effectLst>
                            <a:outerShdw blurRad="38100" dist="38100" dir="2700000" algn="tl">
                              <a:srgbClr val="000000">
                                <a:alpha val="43137"/>
                              </a:srgbClr>
                            </a:outerShdw>
                          </a:effectLst>
                        </a:rPr>
                        <a:t>Nmap</a:t>
                      </a:r>
                      <a:r>
                        <a:rPr lang="zh-TW" altLang="en-US" sz="1200" b="1" dirty="0">
                          <a:solidFill>
                            <a:schemeClr val="tx1"/>
                          </a:solidFill>
                          <a:effectLst>
                            <a:outerShdw blurRad="38100" dist="38100" dir="2700000" algn="tl">
                              <a:srgbClr val="000000">
                                <a:alpha val="43137"/>
                              </a:srgbClr>
                            </a:outerShdw>
                          </a:effectLst>
                        </a:rPr>
                        <a:t>圖形用戶接口或導入數據庫。</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937157"/>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oS</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（腳本 </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KIDD|3 </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2494562"/>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oG</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tx1"/>
                          </a:solidFill>
                          <a:effectLst>
                            <a:outerShdw blurRad="38100" dist="38100" dir="2700000" algn="tl">
                              <a:srgbClr val="000000">
                                <a:alpha val="43137"/>
                              </a:srgbClr>
                            </a:outerShdw>
                          </a:effectLst>
                          <a:latin typeface="+mn-lt"/>
                          <a:ea typeface="+mn-ea"/>
                          <a:cs typeface="+mn-cs"/>
                        </a:rPr>
                        <a:t>Grep</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7532989"/>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oA</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basename</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輸出至所有格式</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5304165"/>
                  </a:ext>
                </a:extLst>
              </a:tr>
            </a:tbl>
          </a:graphicData>
        </a:graphic>
      </p:graphicFrame>
      <p:pic>
        <p:nvPicPr>
          <p:cNvPr id="4" name="圖片 3"/>
          <p:cNvPicPr>
            <a:picLocks noChangeAspect="1"/>
          </p:cNvPicPr>
          <p:nvPr/>
        </p:nvPicPr>
        <p:blipFill rotWithShape="1">
          <a:blip r:embed="rId2"/>
          <a:srcRect t="10657" b="14272"/>
          <a:stretch/>
        </p:blipFill>
        <p:spPr>
          <a:xfrm>
            <a:off x="130492" y="84045"/>
            <a:ext cx="850106" cy="638175"/>
          </a:xfrm>
          <a:prstGeom prst="rect">
            <a:avLst/>
          </a:prstGeom>
        </p:spPr>
      </p:pic>
      <p:sp>
        <p:nvSpPr>
          <p:cNvPr id="5" name="矩形 4"/>
          <p:cNvSpPr/>
          <p:nvPr/>
        </p:nvSpPr>
        <p:spPr>
          <a:xfrm>
            <a:off x="1087754" y="155482"/>
            <a:ext cx="629126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r>
              <a:rPr lang="en-US" altLang="zh-TW" sz="2400" dirty="0"/>
              <a:t>:</a:t>
            </a:r>
            <a:r>
              <a:rPr lang="zh-TW" altLang="en-US" sz="2400" dirty="0"/>
              <a:t>輸出</a:t>
            </a:r>
          </a:p>
        </p:txBody>
      </p:sp>
      <p:sp>
        <p:nvSpPr>
          <p:cNvPr id="7" name="矩形 6"/>
          <p:cNvSpPr/>
          <p:nvPr/>
        </p:nvSpPr>
        <p:spPr>
          <a:xfrm>
            <a:off x="5238933" y="1897017"/>
            <a:ext cx="184731" cy="253916"/>
          </a:xfrm>
          <a:prstGeom prst="rect">
            <a:avLst/>
          </a:prstGeom>
          <a:solidFill>
            <a:schemeClr val="accent6">
              <a:lumMod val="20000"/>
              <a:lumOff val="80000"/>
            </a:schemeClr>
          </a:solidFill>
        </p:spPr>
        <p:txBody>
          <a:bodyPr wrap="none">
            <a:spAutoFit/>
          </a:bodyPr>
          <a:lstStyle/>
          <a:p>
            <a:endParaRPr lang="zh-TW" altLang="en-US" sz="1050" dirty="0"/>
          </a:p>
        </p:txBody>
      </p:sp>
      <p:graphicFrame>
        <p:nvGraphicFramePr>
          <p:cNvPr id="8" name="表格 7"/>
          <p:cNvGraphicFramePr>
            <a:graphicFrameLocks noGrp="1"/>
          </p:cNvGraphicFramePr>
          <p:nvPr>
            <p:extLst/>
          </p:nvPr>
        </p:nvGraphicFramePr>
        <p:xfrm>
          <a:off x="130492" y="4441192"/>
          <a:ext cx="8584882" cy="815975"/>
        </p:xfrm>
        <a:graphic>
          <a:graphicData uri="http://schemas.openxmlformats.org/drawingml/2006/table">
            <a:tbl>
              <a:tblPr firstRow="1" bandRow="1">
                <a:tableStyleId>{5C22544A-7EE6-4342-B048-85BDC9FD1C3A}</a:tableStyleId>
              </a:tblPr>
              <a:tblGrid>
                <a:gridCol w="2016341">
                  <a:extLst>
                    <a:ext uri="{9D8B030D-6E8A-4147-A177-3AD203B41FA5}">
                      <a16:colId xmlns:a16="http://schemas.microsoft.com/office/drawing/2014/main" val="3388721400"/>
                    </a:ext>
                  </a:extLst>
                </a:gridCol>
                <a:gridCol w="6568541">
                  <a:extLst>
                    <a:ext uri="{9D8B030D-6E8A-4147-A177-3AD203B41FA5}">
                      <a16:colId xmlns:a16="http://schemas.microsoft.com/office/drawing/2014/main" val="961049817"/>
                    </a:ext>
                  </a:extLst>
                </a:gridCol>
              </a:tblGrid>
              <a:tr h="320675">
                <a:tc>
                  <a:txBody>
                    <a:bodyPr/>
                    <a:lstStyle/>
                    <a:p>
                      <a:r>
                        <a:rPr lang="zh-TW" altLang="en-US" sz="1200" dirty="0"/>
                        <a:t>細節和調試選項</a:t>
                      </a:r>
                    </a:p>
                  </a:txBody>
                  <a:tcPr marL="68580" marR="68580" marT="34290" marB="34290"/>
                </a:tc>
                <a:tc>
                  <a:txBody>
                    <a:bodyPr/>
                    <a:lstStyle/>
                    <a:p>
                      <a:r>
                        <a:rPr lang="en-US" altLang="zh-TW" sz="1200" dirty="0"/>
                        <a:t>--packet-trace</a:t>
                      </a:r>
                      <a:r>
                        <a:rPr lang="zh-TW" altLang="en-US" sz="1400" b="0" i="0" kern="1200" dirty="0">
                          <a:solidFill>
                            <a:schemeClr val="lt1"/>
                          </a:solidFill>
                          <a:effectLst/>
                          <a:latin typeface="+mn-lt"/>
                          <a:ea typeface="+mn-ea"/>
                          <a:cs typeface="+mn-cs"/>
                        </a:rPr>
                        <a:t>（跟踪發送和接收的報告文）</a:t>
                      </a:r>
                      <a:endParaRPr lang="zh-TW" altLang="en-US" sz="1200" dirty="0"/>
                    </a:p>
                  </a:txBody>
                  <a:tcPr marL="68580" marR="68580" marT="34290" marB="34290"/>
                </a:tc>
                <a:extLst>
                  <a:ext uri="{0D108BD9-81ED-4DB2-BD59-A6C34878D82A}">
                    <a16:rowId xmlns:a16="http://schemas.microsoft.com/office/drawing/2014/main" val="2278849312"/>
                  </a:ext>
                </a:extLst>
              </a:tr>
              <a:tr h="480060">
                <a:tc>
                  <a:txBody>
                    <a:bodyPr/>
                    <a:lstStyle/>
                    <a:p>
                      <a:r>
                        <a:rPr lang="zh-TW" altLang="en-US" sz="1400" b="0" i="0" kern="1200" dirty="0">
                          <a:solidFill>
                            <a:schemeClr val="dk1"/>
                          </a:solidFill>
                          <a:effectLst/>
                          <a:latin typeface="+mn-lt"/>
                          <a:ea typeface="+mn-ea"/>
                          <a:cs typeface="+mn-cs"/>
                        </a:rPr>
                        <a:t>其他輸出選項</a:t>
                      </a:r>
                      <a:endParaRPr lang="zh-TW" altLang="en-US" sz="1200" dirty="0"/>
                    </a:p>
                  </a:txBody>
                  <a:tcPr marL="68580" marR="68580" marT="34290" marB="34290"/>
                </a:tc>
                <a:tc>
                  <a:txBody>
                    <a:bodyPr/>
                    <a:lstStyle/>
                    <a:p>
                      <a:r>
                        <a:rPr lang="en-US" altLang="zh-TW" sz="1200" dirty="0"/>
                        <a:t>--append-output</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在輸出文件中添加</a:t>
                      </a:r>
                      <a:r>
                        <a:rPr lang="en-US" altLang="zh-TW" sz="1400" b="0" i="0" kern="1200" dirty="0">
                          <a:solidFill>
                            <a:schemeClr val="dk1"/>
                          </a:solidFill>
                          <a:effectLst/>
                          <a:latin typeface="+mn-lt"/>
                          <a:ea typeface="+mn-ea"/>
                          <a:cs typeface="+mn-cs"/>
                        </a:rPr>
                        <a:t>)</a:t>
                      </a:r>
                    </a:p>
                    <a:p>
                      <a:r>
                        <a:rPr lang="en-US" altLang="zh-TW" sz="1200" dirty="0"/>
                        <a:t>--resume &lt;filename&gt;</a:t>
                      </a:r>
                      <a:r>
                        <a:rPr lang="zh-TW" altLang="en-US" sz="1400" b="0" i="0" kern="1200" dirty="0">
                          <a:solidFill>
                            <a:schemeClr val="dk1"/>
                          </a:solidFill>
                          <a:effectLst/>
                          <a:latin typeface="+mn-lt"/>
                          <a:ea typeface="+mn-ea"/>
                          <a:cs typeface="+mn-cs"/>
                        </a:rPr>
                        <a:t>（繼續中斷的掃描）</a:t>
                      </a:r>
                      <a:endParaRPr lang="zh-TW" altLang="en-US" sz="1200" dirty="0"/>
                    </a:p>
                  </a:txBody>
                  <a:tcPr marL="68580" marR="68580" marT="34290" marB="34290"/>
                </a:tc>
                <a:extLst>
                  <a:ext uri="{0D108BD9-81ED-4DB2-BD59-A6C34878D82A}">
                    <a16:rowId xmlns:a16="http://schemas.microsoft.com/office/drawing/2014/main" val="2774069899"/>
                  </a:ext>
                </a:extLst>
              </a:tr>
            </a:tbl>
          </a:graphicData>
        </a:graphic>
      </p:graphicFrame>
      <p:sp>
        <p:nvSpPr>
          <p:cNvPr id="9" name="投影片編號版面配置區 8"/>
          <p:cNvSpPr>
            <a:spLocks noGrp="1"/>
          </p:cNvSpPr>
          <p:nvPr>
            <p:ph type="sldNum" sz="quarter" idx="12"/>
          </p:nvPr>
        </p:nvSpPr>
        <p:spPr/>
        <p:txBody>
          <a:bodyPr/>
          <a:lstStyle/>
          <a:p>
            <a:fld id="{D16C3A51-89D0-4E4D-AA61-5A30A561532A}" type="slidenum">
              <a:rPr lang="zh-TW" altLang="en-US" smtClean="0"/>
              <a:t>38</a:t>
            </a:fld>
            <a:endParaRPr lang="zh-TW" altLang="en-US"/>
          </a:p>
        </p:txBody>
      </p:sp>
    </p:spTree>
    <p:extLst>
      <p:ext uri="{BB962C8B-B14F-4D97-AF65-F5344CB8AC3E}">
        <p14:creationId xmlns:p14="http://schemas.microsoft.com/office/powerpoint/2010/main" val="3068723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623185" y="1066800"/>
            <a:ext cx="6069330" cy="4872093"/>
          </a:xfrm>
          <a:prstGeom prst="rect">
            <a:avLst/>
          </a:prstGeom>
        </p:spPr>
      </p:pic>
      <p:pic>
        <p:nvPicPr>
          <p:cNvPr id="4" name="圖片 3"/>
          <p:cNvPicPr>
            <a:picLocks noChangeAspect="1"/>
          </p:cNvPicPr>
          <p:nvPr/>
        </p:nvPicPr>
        <p:blipFill rotWithShape="1">
          <a:blip r:embed="rId3"/>
          <a:srcRect t="10657" b="14272"/>
          <a:stretch/>
        </p:blipFill>
        <p:spPr>
          <a:xfrm>
            <a:off x="0" y="105901"/>
            <a:ext cx="850106" cy="638175"/>
          </a:xfrm>
          <a:prstGeom prst="rect">
            <a:avLst/>
          </a:prstGeom>
        </p:spPr>
      </p:pic>
      <p:sp>
        <p:nvSpPr>
          <p:cNvPr id="5" name="矩形 4"/>
          <p:cNvSpPr/>
          <p:nvPr/>
        </p:nvSpPr>
        <p:spPr>
          <a:xfrm>
            <a:off x="884301" y="148349"/>
            <a:ext cx="7839075" cy="61912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 </a:t>
            </a:r>
            <a:r>
              <a:rPr lang="en-US" altLang="zh-TW" sz="1500" b="1" dirty="0" err="1"/>
              <a:t>Nmap</a:t>
            </a:r>
            <a:r>
              <a:rPr lang="en-US" altLang="zh-TW" sz="1500" b="1" dirty="0"/>
              <a:t> Scripting Engine (NSE)</a:t>
            </a:r>
            <a:r>
              <a:rPr lang="zh-TW" altLang="en-US" sz="1500" b="1" dirty="0"/>
              <a:t>  </a:t>
            </a:r>
            <a:r>
              <a:rPr lang="zh-TW" altLang="en-US" sz="2400" dirty="0"/>
              <a:t>掃描技術</a:t>
            </a:r>
          </a:p>
          <a:p>
            <a:endParaRPr lang="en-US" altLang="zh-TW" sz="1350" b="1" dirty="0"/>
          </a:p>
        </p:txBody>
      </p:sp>
      <p:sp>
        <p:nvSpPr>
          <p:cNvPr id="2" name="矩形 1"/>
          <p:cNvSpPr/>
          <p:nvPr/>
        </p:nvSpPr>
        <p:spPr>
          <a:xfrm>
            <a:off x="204787" y="1714660"/>
            <a:ext cx="2098358" cy="4478149"/>
          </a:xfrm>
          <a:prstGeom prst="rect">
            <a:avLst/>
          </a:prstGeom>
        </p:spPr>
        <p:txBody>
          <a:bodyPr wrap="square">
            <a:spAutoFit/>
          </a:bodyPr>
          <a:lstStyle/>
          <a:p>
            <a:r>
              <a:rPr lang="en-US" altLang="zh-TW" sz="1500" b="1" dirty="0" err="1"/>
              <a:t>auth</a:t>
            </a:r>
            <a:endParaRPr lang="en-US" altLang="zh-TW" sz="1500" b="1" dirty="0"/>
          </a:p>
          <a:p>
            <a:r>
              <a:rPr lang="en-US" altLang="zh-TW" sz="1500" b="1" dirty="0"/>
              <a:t>broadcast</a:t>
            </a:r>
          </a:p>
          <a:p>
            <a:r>
              <a:rPr lang="en-US" altLang="zh-TW" sz="1500" b="1" dirty="0"/>
              <a:t>brute</a:t>
            </a:r>
            <a:r>
              <a:rPr lang="zh-TW" altLang="en-US" sz="1500" b="1" dirty="0"/>
              <a:t>暴力破解</a:t>
            </a:r>
            <a:endParaRPr lang="en-US" altLang="zh-TW" sz="1500" b="1" dirty="0"/>
          </a:p>
          <a:p>
            <a:r>
              <a:rPr lang="en-US" altLang="zh-TW" sz="1500" b="1" dirty="0"/>
              <a:t>default</a:t>
            </a:r>
          </a:p>
          <a:p>
            <a:r>
              <a:rPr lang="en-US" altLang="zh-TW" sz="1500" b="1" dirty="0"/>
              <a:t>discovery</a:t>
            </a:r>
          </a:p>
          <a:p>
            <a:r>
              <a:rPr lang="en-US" altLang="zh-TW" sz="1500" b="1" dirty="0"/>
              <a:t>dos</a:t>
            </a:r>
          </a:p>
          <a:p>
            <a:r>
              <a:rPr lang="en-US" altLang="zh-TW" sz="1500" b="1" dirty="0"/>
              <a:t>exploit  </a:t>
            </a:r>
            <a:r>
              <a:rPr lang="zh-TW" altLang="en-US" sz="1500" b="1" dirty="0"/>
              <a:t>攻擊</a:t>
            </a:r>
            <a:endParaRPr lang="en-US" altLang="zh-TW" sz="1500" b="1" dirty="0"/>
          </a:p>
          <a:p>
            <a:r>
              <a:rPr lang="en-US" altLang="zh-TW" sz="1500" b="1" dirty="0"/>
              <a:t>external</a:t>
            </a:r>
          </a:p>
          <a:p>
            <a:r>
              <a:rPr lang="en-US" altLang="zh-TW" sz="1500" b="1" dirty="0" err="1"/>
              <a:t>fuzzer</a:t>
            </a:r>
            <a:r>
              <a:rPr lang="zh-TW" altLang="en-US" sz="1500" b="1" dirty="0"/>
              <a:t>模糊測試</a:t>
            </a:r>
            <a:endParaRPr lang="en-US" altLang="zh-TW" sz="1500" b="1" dirty="0"/>
          </a:p>
          <a:p>
            <a:r>
              <a:rPr lang="en-US" altLang="zh-TW" sz="1500" b="1" dirty="0"/>
              <a:t>intrusive</a:t>
            </a:r>
          </a:p>
          <a:p>
            <a:r>
              <a:rPr lang="en-US" altLang="zh-TW" sz="1500" b="1" dirty="0"/>
              <a:t>malware</a:t>
            </a:r>
            <a:r>
              <a:rPr lang="zh-TW" altLang="en-US" sz="1500" b="1" dirty="0"/>
              <a:t> 掃漏惡意程式</a:t>
            </a:r>
            <a:endParaRPr lang="en-US" altLang="zh-TW" sz="1500" b="1" dirty="0"/>
          </a:p>
          <a:p>
            <a:r>
              <a:rPr lang="en-US" altLang="zh-TW" sz="1500" b="1" dirty="0"/>
              <a:t>safe</a:t>
            </a:r>
          </a:p>
          <a:p>
            <a:r>
              <a:rPr lang="en-US" altLang="zh-TW" sz="1500" b="1" dirty="0"/>
              <a:t>version</a:t>
            </a:r>
          </a:p>
          <a:p>
            <a:r>
              <a:rPr lang="en-US" altLang="zh-TW" sz="1500" b="1" dirty="0" err="1"/>
              <a:t>vuln</a:t>
            </a:r>
            <a:r>
              <a:rPr lang="en-US" altLang="zh-TW" sz="1500" b="1" dirty="0"/>
              <a:t> </a:t>
            </a:r>
            <a:r>
              <a:rPr lang="zh-TW" altLang="en-US" sz="1500" b="1" dirty="0"/>
              <a:t>  掃漏洞</a:t>
            </a:r>
            <a:r>
              <a:rPr lang="en-US" altLang="zh-TW" sz="1500" b="1" dirty="0"/>
              <a:t>  </a:t>
            </a:r>
          </a:p>
          <a:p>
            <a:r>
              <a:rPr lang="en-US" altLang="zh-TW" sz="1500" b="1" dirty="0"/>
              <a:t>Script Arguments</a:t>
            </a:r>
          </a:p>
          <a:p>
            <a:r>
              <a:rPr lang="en-US" altLang="zh-TW" sz="1500" b="1" dirty="0"/>
              <a:t>Example Usage</a:t>
            </a:r>
          </a:p>
          <a:p>
            <a:r>
              <a:rPr lang="en-US" altLang="zh-TW" sz="1500" b="1" dirty="0"/>
              <a:t>Script Output</a:t>
            </a:r>
          </a:p>
          <a:p>
            <a:r>
              <a:rPr lang="en-US" altLang="zh-TW" sz="1500" b="1" dirty="0"/>
              <a:t>Script banner</a:t>
            </a:r>
            <a:endParaRPr lang="zh-TW" altLang="en-US" sz="1500" b="1"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39</a:t>
            </a:fld>
            <a:endParaRPr lang="zh-TW" altLang="en-US"/>
          </a:p>
        </p:txBody>
      </p:sp>
      <p:sp>
        <p:nvSpPr>
          <p:cNvPr id="8" name="矩形 7"/>
          <p:cNvSpPr/>
          <p:nvPr/>
        </p:nvSpPr>
        <p:spPr>
          <a:xfrm>
            <a:off x="5254793" y="4799260"/>
            <a:ext cx="4480778" cy="300082"/>
          </a:xfrm>
          <a:prstGeom prst="rect">
            <a:avLst/>
          </a:prstGeom>
          <a:solidFill>
            <a:schemeClr val="accent6">
              <a:lumMod val="20000"/>
              <a:lumOff val="80000"/>
            </a:schemeClr>
          </a:solidFill>
        </p:spPr>
        <p:txBody>
          <a:bodyPr wrap="none">
            <a:spAutoFit/>
          </a:bodyPr>
          <a:lstStyle/>
          <a:p>
            <a:r>
              <a:rPr lang="en-US" altLang="zh-TW" sz="1350" b="1" dirty="0">
                <a:effectLst>
                  <a:outerShdw blurRad="38100" dist="38100" dir="2700000" algn="tl">
                    <a:srgbClr val="000000">
                      <a:alpha val="43137"/>
                    </a:srgbClr>
                  </a:outerShdw>
                </a:effectLst>
              </a:rPr>
              <a:t>https://nmap.org/nsedoc/categories/exploit.html</a:t>
            </a:r>
            <a:endParaRPr lang="zh-TW" altLang="en-US" sz="135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6157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Kali </a:t>
            </a:r>
            <a:r>
              <a:rPr lang="en-US" altLang="zh-TW" sz="6000" dirty="0" err="1" smtClean="0"/>
              <a:t>linux</a:t>
            </a:r>
            <a:endParaRPr lang="zh-TW" altLang="en-US" sz="6000" dirty="0"/>
          </a:p>
        </p:txBody>
      </p:sp>
    </p:spTree>
    <p:extLst>
      <p:ext uri="{BB962C8B-B14F-4D97-AF65-F5344CB8AC3E}">
        <p14:creationId xmlns:p14="http://schemas.microsoft.com/office/powerpoint/2010/main" val="1956705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275513" y="906304"/>
            <a:ext cx="7818719" cy="4865846"/>
          </a:xfrm>
          <a:prstGeom prst="rect">
            <a:avLst/>
          </a:prstGeom>
        </p:spPr>
      </p:pic>
      <p:sp>
        <p:nvSpPr>
          <p:cNvPr id="4" name="投影片編號版面配置區 3"/>
          <p:cNvSpPr>
            <a:spLocks noGrp="1"/>
          </p:cNvSpPr>
          <p:nvPr>
            <p:ph type="sldNum" sz="quarter" idx="12"/>
          </p:nvPr>
        </p:nvSpPr>
        <p:spPr/>
        <p:txBody>
          <a:bodyPr/>
          <a:lstStyle/>
          <a:p>
            <a:fld id="{D16C3A51-89D0-4E4D-AA61-5A30A561532A}" type="slidenum">
              <a:rPr lang="zh-TW" altLang="en-US" smtClean="0"/>
              <a:t>40</a:t>
            </a:fld>
            <a:endParaRPr lang="zh-TW" altLang="en-US"/>
          </a:p>
        </p:txBody>
      </p:sp>
      <p:sp>
        <p:nvSpPr>
          <p:cNvPr id="6" name="矩形 5"/>
          <p:cNvSpPr/>
          <p:nvPr/>
        </p:nvSpPr>
        <p:spPr>
          <a:xfrm>
            <a:off x="7644318" y="2284661"/>
            <a:ext cx="1189749"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auth</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0195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41</a:t>
            </a:fld>
            <a:endParaRPr lang="zh-TW" altLang="en-US"/>
          </a:p>
        </p:txBody>
      </p:sp>
      <p:pic>
        <p:nvPicPr>
          <p:cNvPr id="3" name="圖片 2"/>
          <p:cNvPicPr>
            <a:picLocks noChangeAspect="1"/>
          </p:cNvPicPr>
          <p:nvPr/>
        </p:nvPicPr>
        <p:blipFill>
          <a:blip r:embed="rId2"/>
          <a:stretch>
            <a:fillRect/>
          </a:stretch>
        </p:blipFill>
        <p:spPr>
          <a:xfrm>
            <a:off x="-385763" y="717947"/>
            <a:ext cx="9915525" cy="5422106"/>
          </a:xfrm>
          <a:prstGeom prst="rect">
            <a:avLst/>
          </a:prstGeom>
        </p:spPr>
      </p:pic>
      <p:sp>
        <p:nvSpPr>
          <p:cNvPr id="4" name="矩形 3"/>
          <p:cNvSpPr/>
          <p:nvPr/>
        </p:nvSpPr>
        <p:spPr>
          <a:xfrm>
            <a:off x="6372328" y="1021646"/>
            <a:ext cx="3006849" cy="600164"/>
          </a:xfrm>
          <a:prstGeom prst="rect">
            <a:avLst/>
          </a:prstGeom>
        </p:spPr>
        <p:txBody>
          <a:bodyPr wrap="none">
            <a:spAutoFit/>
          </a:body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暴力破解</a:t>
            </a:r>
          </a:p>
        </p:txBody>
      </p:sp>
    </p:spTree>
    <p:extLst>
      <p:ext uri="{BB962C8B-B14F-4D97-AF65-F5344CB8AC3E}">
        <p14:creationId xmlns:p14="http://schemas.microsoft.com/office/powerpoint/2010/main" val="293627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42</a:t>
            </a:fld>
            <a:endParaRPr lang="zh-TW" altLang="en-US"/>
          </a:p>
        </p:txBody>
      </p:sp>
      <p:pic>
        <p:nvPicPr>
          <p:cNvPr id="3" name="圖片 2"/>
          <p:cNvPicPr>
            <a:picLocks noChangeAspect="1"/>
          </p:cNvPicPr>
          <p:nvPr/>
        </p:nvPicPr>
        <p:blipFill>
          <a:blip r:embed="rId2"/>
          <a:stretch>
            <a:fillRect/>
          </a:stretch>
        </p:blipFill>
        <p:spPr>
          <a:xfrm>
            <a:off x="3687539" y="1078319"/>
            <a:ext cx="4923888" cy="4424363"/>
          </a:xfrm>
          <a:prstGeom prst="rect">
            <a:avLst/>
          </a:prstGeom>
        </p:spPr>
      </p:pic>
      <p:sp>
        <p:nvSpPr>
          <p:cNvPr id="4" name="標題 1"/>
          <p:cNvSpPr txBox="1">
            <a:spLocks/>
          </p:cNvSpPr>
          <p:nvPr/>
        </p:nvSpPr>
        <p:spPr>
          <a:xfrm>
            <a:off x="240773" y="1428958"/>
            <a:ext cx="2409825" cy="620108"/>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暴力破解密碼</a:t>
            </a:r>
          </a:p>
        </p:txBody>
      </p:sp>
      <p:sp>
        <p:nvSpPr>
          <p:cNvPr id="5" name="矩形 4"/>
          <p:cNvSpPr/>
          <p:nvPr/>
        </p:nvSpPr>
        <p:spPr>
          <a:xfrm>
            <a:off x="240774" y="2049065"/>
            <a:ext cx="1752211" cy="300082"/>
          </a:xfrm>
          <a:prstGeom prst="rect">
            <a:avLst/>
          </a:prstGeom>
        </p:spPr>
        <p:txBody>
          <a:bodyPr wrap="none">
            <a:spAutoFit/>
          </a:bodyPr>
          <a:lstStyle/>
          <a:p>
            <a:r>
              <a:rPr lang="en-US" altLang="zh-TW" sz="1350" dirty="0"/>
              <a:t> password guessing</a:t>
            </a:r>
            <a:endParaRPr lang="zh-TW" altLang="en-US" sz="1350" dirty="0"/>
          </a:p>
        </p:txBody>
      </p:sp>
      <p:sp>
        <p:nvSpPr>
          <p:cNvPr id="7" name="矩形 6"/>
          <p:cNvSpPr/>
          <p:nvPr/>
        </p:nvSpPr>
        <p:spPr>
          <a:xfrm>
            <a:off x="115758" y="85725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漏洞利用</a:t>
            </a:r>
          </a:p>
        </p:txBody>
      </p:sp>
    </p:spTree>
    <p:extLst>
      <p:ext uri="{BB962C8B-B14F-4D97-AF65-F5344CB8AC3E}">
        <p14:creationId xmlns:p14="http://schemas.microsoft.com/office/powerpoint/2010/main" val="28620420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 y="957500"/>
            <a:ext cx="2252663" cy="620108"/>
          </a:xfrm>
        </p:spPr>
        <p:txBody>
          <a:bodyPr>
            <a:normAutofit fontScale="90000"/>
          </a:bodyPr>
          <a:lstStyle/>
          <a:p>
            <a:r>
              <a:rPr lang="en-US" altLang="zh-TW" b="1" dirty="0" err="1">
                <a:effectLst>
                  <a:outerShdw blurRad="38100" dist="38100" dir="2700000" algn="tl">
                    <a:srgbClr val="000000">
                      <a:alpha val="43137"/>
                    </a:srgbClr>
                  </a:outerShdw>
                </a:effectLst>
              </a:rPr>
              <a:t>Fuzzer</a:t>
            </a:r>
            <a:r>
              <a:rPr lang="zh-TW" altLang="en-US"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模糊測試</a:t>
            </a:r>
          </a:p>
        </p:txBody>
      </p:sp>
      <p:pic>
        <p:nvPicPr>
          <p:cNvPr id="4" name="內容版面配置區 3"/>
          <p:cNvPicPr>
            <a:picLocks noGrp="1" noChangeAspect="1"/>
          </p:cNvPicPr>
          <p:nvPr>
            <p:ph idx="1"/>
          </p:nvPr>
        </p:nvPicPr>
        <p:blipFill>
          <a:blip r:embed="rId2"/>
          <a:stretch>
            <a:fillRect/>
          </a:stretch>
        </p:blipFill>
        <p:spPr>
          <a:xfrm>
            <a:off x="137160" y="1703070"/>
            <a:ext cx="5211614" cy="2966085"/>
          </a:xfrm>
          <a:prstGeom prst="rect">
            <a:avLst/>
          </a:prstGeom>
        </p:spPr>
      </p:pic>
      <p:sp>
        <p:nvSpPr>
          <p:cNvPr id="5" name="投影片編號版面配置區 4"/>
          <p:cNvSpPr>
            <a:spLocks noGrp="1"/>
          </p:cNvSpPr>
          <p:nvPr>
            <p:ph type="sldNum" sz="quarter" idx="12"/>
          </p:nvPr>
        </p:nvSpPr>
        <p:spPr/>
        <p:txBody>
          <a:bodyPr/>
          <a:lstStyle/>
          <a:p>
            <a:fld id="{D16C3A51-89D0-4E4D-AA61-5A30A561532A}" type="slidenum">
              <a:rPr lang="zh-TW" altLang="en-US" smtClean="0"/>
              <a:t>43</a:t>
            </a:fld>
            <a:endParaRPr lang="zh-TW" altLang="en-US"/>
          </a:p>
        </p:txBody>
      </p:sp>
      <p:pic>
        <p:nvPicPr>
          <p:cNvPr id="6" name="圖片 5"/>
          <p:cNvPicPr>
            <a:picLocks noChangeAspect="1"/>
          </p:cNvPicPr>
          <p:nvPr/>
        </p:nvPicPr>
        <p:blipFill>
          <a:blip r:embed="rId3"/>
          <a:stretch>
            <a:fillRect/>
          </a:stretch>
        </p:blipFill>
        <p:spPr>
          <a:xfrm>
            <a:off x="2733521" y="1232921"/>
            <a:ext cx="6339116" cy="4665435"/>
          </a:xfrm>
          <a:prstGeom prst="rect">
            <a:avLst/>
          </a:prstGeom>
        </p:spPr>
      </p:pic>
      <p:sp>
        <p:nvSpPr>
          <p:cNvPr id="7" name="矩形 6"/>
          <p:cNvSpPr/>
          <p:nvPr/>
        </p:nvSpPr>
        <p:spPr>
          <a:xfrm>
            <a:off x="4392348" y="957499"/>
            <a:ext cx="3939925" cy="300082"/>
          </a:xfrm>
          <a:prstGeom prst="rect">
            <a:avLst/>
          </a:prstGeom>
        </p:spPr>
        <p:txBody>
          <a:bodyPr wrap="none">
            <a:spAutoFit/>
          </a:bodyPr>
          <a:lstStyle/>
          <a:p>
            <a:r>
              <a:rPr lang="en-US" altLang="zh-TW" sz="1350" dirty="0"/>
              <a:t>https://nmap.org/nsedoc/scripts/dns-fuzz.html</a:t>
            </a:r>
            <a:endParaRPr lang="zh-TW" altLang="en-US" sz="1350" dirty="0"/>
          </a:p>
        </p:txBody>
      </p:sp>
    </p:spTree>
    <p:extLst>
      <p:ext uri="{BB962C8B-B14F-4D97-AF65-F5344CB8AC3E}">
        <p14:creationId xmlns:p14="http://schemas.microsoft.com/office/powerpoint/2010/main" val="3518430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44</a:t>
            </a:fld>
            <a:endParaRPr lang="zh-TW" altLang="en-US"/>
          </a:p>
        </p:txBody>
      </p:sp>
      <p:sp>
        <p:nvSpPr>
          <p:cNvPr id="4" name="矩形 3"/>
          <p:cNvSpPr/>
          <p:nvPr/>
        </p:nvSpPr>
        <p:spPr>
          <a:xfrm>
            <a:off x="385763" y="5173489"/>
            <a:ext cx="8315325" cy="507831"/>
          </a:xfrm>
          <a:prstGeom prst="rect">
            <a:avLst/>
          </a:prstGeom>
          <a:solidFill>
            <a:schemeClr val="accent6">
              <a:lumMod val="20000"/>
              <a:lumOff val="80000"/>
            </a:schemeClr>
          </a:solidFill>
        </p:spPr>
        <p:txBody>
          <a:bodyPr wrap="square">
            <a:spAutoFit/>
          </a:bodyPr>
          <a:lstStyle/>
          <a:p>
            <a:r>
              <a:rPr lang="en-US" altLang="zh-TW" sz="1350" dirty="0"/>
              <a:t>GITHUB</a:t>
            </a:r>
            <a:r>
              <a:rPr lang="zh-TW" altLang="en-US" sz="1350" dirty="0"/>
              <a:t> </a:t>
            </a:r>
            <a:r>
              <a:rPr lang="en-US" altLang="zh-TW" sz="1350" dirty="0"/>
              <a:t>:</a:t>
            </a:r>
            <a:r>
              <a:rPr lang="zh-TW" altLang="en-US" sz="1350" dirty="0"/>
              <a:t> </a:t>
            </a:r>
            <a:r>
              <a:rPr lang="en-US" altLang="zh-TW" sz="1350" dirty="0" err="1"/>
              <a:t>nccgroup</a:t>
            </a:r>
            <a:r>
              <a:rPr lang="en-US" altLang="zh-TW" sz="1350" dirty="0"/>
              <a:t>/</a:t>
            </a:r>
            <a:r>
              <a:rPr lang="en-US" altLang="zh-TW" sz="1350" dirty="0" err="1"/>
              <a:t>nmap</a:t>
            </a:r>
            <a:r>
              <a:rPr lang="en-US" altLang="zh-TW" sz="1350" dirty="0"/>
              <a:t>-</a:t>
            </a:r>
            <a:r>
              <a:rPr lang="en-US" altLang="zh-TW" sz="1350" dirty="0" err="1"/>
              <a:t>nse</a:t>
            </a:r>
            <a:r>
              <a:rPr lang="en-US" altLang="zh-TW" sz="1350" dirty="0"/>
              <a:t>-vulnerability-scripts</a:t>
            </a:r>
          </a:p>
          <a:p>
            <a:r>
              <a:rPr lang="en-US" altLang="zh-TW" sz="1350" dirty="0"/>
              <a:t>https://github.com/nccgroup/nmap-nse-vulnerability-scripts/tree/master</a:t>
            </a:r>
            <a:endParaRPr lang="zh-TW" altLang="en-US" sz="1350" dirty="0"/>
          </a:p>
        </p:txBody>
      </p:sp>
      <p:pic>
        <p:nvPicPr>
          <p:cNvPr id="5" name="圖片 4"/>
          <p:cNvPicPr>
            <a:picLocks noChangeAspect="1"/>
          </p:cNvPicPr>
          <p:nvPr/>
        </p:nvPicPr>
        <p:blipFill>
          <a:blip r:embed="rId2"/>
          <a:stretch>
            <a:fillRect/>
          </a:stretch>
        </p:blipFill>
        <p:spPr>
          <a:xfrm>
            <a:off x="368409" y="1653836"/>
            <a:ext cx="8146941" cy="2849108"/>
          </a:xfrm>
          <a:prstGeom prst="rect">
            <a:avLst/>
          </a:prstGeom>
        </p:spPr>
      </p:pic>
      <p:sp>
        <p:nvSpPr>
          <p:cNvPr id="6" name="矩形 5"/>
          <p:cNvSpPr/>
          <p:nvPr/>
        </p:nvSpPr>
        <p:spPr>
          <a:xfrm>
            <a:off x="193175" y="983291"/>
            <a:ext cx="2222083" cy="507831"/>
          </a:xfrm>
          <a:prstGeom prst="rect">
            <a:avLst/>
          </a:prstGeom>
        </p:spPr>
        <p:txBody>
          <a:bodyPr wrap="none">
            <a:spAutoFit/>
          </a:bodyPr>
          <a:lstStyle/>
          <a:p>
            <a:r>
              <a:rPr lang="en-US" altLang="zh-TW" sz="2700" b="1" dirty="0">
                <a:effectLst>
                  <a:outerShdw blurRad="38100" dist="38100" dir="2700000" algn="tl">
                    <a:srgbClr val="000000">
                      <a:alpha val="43137"/>
                    </a:srgbClr>
                  </a:outerShdw>
                </a:effectLst>
              </a:rPr>
              <a:t>exploit  </a:t>
            </a:r>
            <a:r>
              <a:rPr lang="zh-TW" altLang="en-US" sz="2700" b="1" dirty="0">
                <a:effectLst>
                  <a:outerShdw blurRad="38100" dist="38100" dir="2700000" algn="tl">
                    <a:srgbClr val="000000">
                      <a:alpha val="43137"/>
                    </a:srgbClr>
                  </a:outerShdw>
                </a:effectLst>
              </a:rPr>
              <a:t>攻擊</a:t>
            </a:r>
          </a:p>
        </p:txBody>
      </p:sp>
    </p:spTree>
    <p:extLst>
      <p:ext uri="{BB962C8B-B14F-4D97-AF65-F5344CB8AC3E}">
        <p14:creationId xmlns:p14="http://schemas.microsoft.com/office/powerpoint/2010/main" val="8297816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45</a:t>
            </a:fld>
            <a:endParaRPr lang="zh-TW" altLang="en-US"/>
          </a:p>
        </p:txBody>
      </p:sp>
      <p:pic>
        <p:nvPicPr>
          <p:cNvPr id="3" name="圖片 2"/>
          <p:cNvPicPr>
            <a:picLocks noChangeAspect="1"/>
          </p:cNvPicPr>
          <p:nvPr/>
        </p:nvPicPr>
        <p:blipFill>
          <a:blip r:embed="rId2"/>
          <a:stretch>
            <a:fillRect/>
          </a:stretch>
        </p:blipFill>
        <p:spPr>
          <a:xfrm>
            <a:off x="4723686" y="1014777"/>
            <a:ext cx="3791665" cy="2238621"/>
          </a:xfrm>
          <a:prstGeom prst="rect">
            <a:avLst/>
          </a:prstGeom>
        </p:spPr>
      </p:pic>
      <p:pic>
        <p:nvPicPr>
          <p:cNvPr id="4" name="圖片 3"/>
          <p:cNvPicPr>
            <a:picLocks noChangeAspect="1"/>
          </p:cNvPicPr>
          <p:nvPr/>
        </p:nvPicPr>
        <p:blipFill>
          <a:blip r:embed="rId3"/>
          <a:stretch>
            <a:fillRect/>
          </a:stretch>
        </p:blipFill>
        <p:spPr>
          <a:xfrm>
            <a:off x="4758928" y="3319463"/>
            <a:ext cx="3258578" cy="2305050"/>
          </a:xfrm>
          <a:prstGeom prst="rect">
            <a:avLst/>
          </a:prstGeom>
        </p:spPr>
      </p:pic>
      <p:pic>
        <p:nvPicPr>
          <p:cNvPr id="5" name="圖片 4"/>
          <p:cNvPicPr>
            <a:picLocks noChangeAspect="1"/>
          </p:cNvPicPr>
          <p:nvPr/>
        </p:nvPicPr>
        <p:blipFill>
          <a:blip r:embed="rId4"/>
          <a:stretch>
            <a:fillRect/>
          </a:stretch>
        </p:blipFill>
        <p:spPr>
          <a:xfrm>
            <a:off x="81707" y="1471613"/>
            <a:ext cx="4280578" cy="4152900"/>
          </a:xfrm>
          <a:prstGeom prst="rect">
            <a:avLst/>
          </a:prstGeom>
        </p:spPr>
      </p:pic>
      <p:sp>
        <p:nvSpPr>
          <p:cNvPr id="6" name="矩形 5"/>
          <p:cNvSpPr/>
          <p:nvPr/>
        </p:nvSpPr>
        <p:spPr>
          <a:xfrm>
            <a:off x="192704" y="5761434"/>
            <a:ext cx="3515706" cy="230832"/>
          </a:xfrm>
          <a:prstGeom prst="rect">
            <a:avLst/>
          </a:prstGeom>
        </p:spPr>
        <p:txBody>
          <a:bodyPr wrap="none">
            <a:spAutoFit/>
          </a:bodyPr>
          <a:lstStyle/>
          <a:p>
            <a:r>
              <a:rPr lang="en-US" altLang="zh-TW" sz="900" dirty="0"/>
              <a:t>https://nmap.org/nsedoc/scripts/mysql-empty-password.html</a:t>
            </a:r>
            <a:endParaRPr lang="zh-TW" altLang="en-US" sz="900" dirty="0"/>
          </a:p>
        </p:txBody>
      </p:sp>
      <p:sp>
        <p:nvSpPr>
          <p:cNvPr id="7" name="矩形 6"/>
          <p:cNvSpPr/>
          <p:nvPr/>
        </p:nvSpPr>
        <p:spPr>
          <a:xfrm>
            <a:off x="4758928" y="5733588"/>
            <a:ext cx="3368230" cy="253916"/>
          </a:xfrm>
          <a:prstGeom prst="rect">
            <a:avLst/>
          </a:prstGeom>
        </p:spPr>
        <p:txBody>
          <a:bodyPr wrap="none">
            <a:spAutoFit/>
          </a:bodyPr>
          <a:lstStyle/>
          <a:p>
            <a:r>
              <a:rPr lang="en-US" altLang="zh-TW" sz="1050" dirty="0"/>
              <a:t>https://nmap.org/nsedoc/scripts/mysql-brute.html</a:t>
            </a:r>
            <a:endParaRPr lang="zh-TW" altLang="en-US" sz="1050" dirty="0"/>
          </a:p>
        </p:txBody>
      </p:sp>
      <p:sp>
        <p:nvSpPr>
          <p:cNvPr id="8" name="矩形 7"/>
          <p:cNvSpPr/>
          <p:nvPr/>
        </p:nvSpPr>
        <p:spPr>
          <a:xfrm>
            <a:off x="81707" y="836295"/>
            <a:ext cx="1877437"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漏洞檢測</a:t>
            </a:r>
          </a:p>
        </p:txBody>
      </p:sp>
    </p:spTree>
    <p:extLst>
      <p:ext uri="{BB962C8B-B14F-4D97-AF65-F5344CB8AC3E}">
        <p14:creationId xmlns:p14="http://schemas.microsoft.com/office/powerpoint/2010/main" val="30078568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28650" y="3429001"/>
            <a:ext cx="6238875" cy="2230043"/>
          </a:xfrm>
          <a:prstGeom prst="rect">
            <a:avLst/>
          </a:prstGeom>
        </p:spPr>
      </p:pic>
      <p:sp>
        <p:nvSpPr>
          <p:cNvPr id="5" name="矩形 4"/>
          <p:cNvSpPr/>
          <p:nvPr/>
        </p:nvSpPr>
        <p:spPr>
          <a:xfrm>
            <a:off x="3277216" y="3828663"/>
            <a:ext cx="4374852" cy="300082"/>
          </a:xfrm>
          <a:prstGeom prst="rect">
            <a:avLst/>
          </a:prstGeom>
        </p:spPr>
        <p:txBody>
          <a:bodyPr wrap="none">
            <a:spAutoFit/>
          </a:bodyPr>
          <a:lstStyle/>
          <a:p>
            <a:r>
              <a:rPr lang="en-US" altLang="zh-TW" sz="1350" dirty="0"/>
              <a:t>https://nmap.org/nsedoc/scripts/http-slowloris.html</a:t>
            </a:r>
            <a:endParaRPr lang="zh-TW" altLang="en-US" sz="1350" dirty="0"/>
          </a:p>
        </p:txBody>
      </p:sp>
      <p:pic>
        <p:nvPicPr>
          <p:cNvPr id="6" name="圖片 5"/>
          <p:cNvPicPr>
            <a:picLocks noChangeAspect="1"/>
          </p:cNvPicPr>
          <p:nvPr/>
        </p:nvPicPr>
        <p:blipFill>
          <a:blip r:embed="rId3"/>
          <a:stretch>
            <a:fillRect/>
          </a:stretch>
        </p:blipFill>
        <p:spPr>
          <a:xfrm>
            <a:off x="552450" y="1276136"/>
            <a:ext cx="6832997" cy="1953033"/>
          </a:xfrm>
          <a:prstGeom prst="rect">
            <a:avLst/>
          </a:prstGeom>
        </p:spPr>
      </p:pic>
      <p:sp>
        <p:nvSpPr>
          <p:cNvPr id="7" name="矩形 6"/>
          <p:cNvSpPr/>
          <p:nvPr/>
        </p:nvSpPr>
        <p:spPr>
          <a:xfrm>
            <a:off x="4159053" y="1737119"/>
            <a:ext cx="4913461" cy="300082"/>
          </a:xfrm>
          <a:prstGeom prst="rect">
            <a:avLst/>
          </a:prstGeom>
        </p:spPr>
        <p:txBody>
          <a:bodyPr wrap="none">
            <a:spAutoFit/>
          </a:bodyPr>
          <a:lstStyle/>
          <a:p>
            <a:r>
              <a:rPr lang="en-US" altLang="zh-TW" sz="1350" dirty="0"/>
              <a:t>https://nmap.org/nsedoc/scripts/http-slowloris-check.html</a:t>
            </a:r>
            <a:endParaRPr lang="zh-TW" altLang="en-US" sz="1350" dirty="0"/>
          </a:p>
        </p:txBody>
      </p:sp>
      <p:sp>
        <p:nvSpPr>
          <p:cNvPr id="8" name="圓角矩形 7"/>
          <p:cNvSpPr/>
          <p:nvPr/>
        </p:nvSpPr>
        <p:spPr>
          <a:xfrm>
            <a:off x="1343025" y="1971675"/>
            <a:ext cx="77628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圓角矩形 8"/>
          <p:cNvSpPr/>
          <p:nvPr/>
        </p:nvSpPr>
        <p:spPr>
          <a:xfrm>
            <a:off x="1438275" y="4162425"/>
            <a:ext cx="106203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46</a:t>
            </a:fld>
            <a:endParaRPr lang="zh-TW" altLang="en-US"/>
          </a:p>
        </p:txBody>
      </p:sp>
    </p:spTree>
    <p:extLst>
      <p:ext uri="{BB962C8B-B14F-4D97-AF65-F5344CB8AC3E}">
        <p14:creationId xmlns:p14="http://schemas.microsoft.com/office/powerpoint/2010/main" val="27847773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1450" y="2494596"/>
            <a:ext cx="5505450" cy="3300097"/>
          </a:xfrm>
          <a:prstGeom prst="rect">
            <a:avLst/>
          </a:prstGeom>
        </p:spPr>
      </p:pic>
      <p:pic>
        <p:nvPicPr>
          <p:cNvPr id="4" name="圖片 3"/>
          <p:cNvPicPr>
            <a:picLocks noChangeAspect="1"/>
          </p:cNvPicPr>
          <p:nvPr/>
        </p:nvPicPr>
        <p:blipFill>
          <a:blip r:embed="rId3"/>
          <a:stretch>
            <a:fillRect/>
          </a:stretch>
        </p:blipFill>
        <p:spPr>
          <a:xfrm>
            <a:off x="3471862" y="1238850"/>
            <a:ext cx="5342931" cy="2866425"/>
          </a:xfrm>
          <a:prstGeom prst="rect">
            <a:avLst/>
          </a:prstGeom>
        </p:spPr>
      </p:pic>
      <p:sp>
        <p:nvSpPr>
          <p:cNvPr id="5" name="矩形 4"/>
          <p:cNvSpPr/>
          <p:nvPr/>
        </p:nvSpPr>
        <p:spPr>
          <a:xfrm>
            <a:off x="5823348" y="4105275"/>
            <a:ext cx="2991445" cy="1754326"/>
          </a:xfrm>
          <a:prstGeom prst="rect">
            <a:avLst/>
          </a:prstGeom>
        </p:spPr>
        <p:txBody>
          <a:bodyPr wrap="square">
            <a:spAutoFit/>
          </a:bodyPr>
          <a:lstStyle/>
          <a:p>
            <a:r>
              <a:rPr lang="en-US" altLang="zh-TW" sz="1350" dirty="0"/>
              <a:t>Please note that the number of concurrent </a:t>
            </a:r>
            <a:r>
              <a:rPr lang="en-US" altLang="zh-TW" sz="1350" dirty="0" err="1"/>
              <a:t>connexions</a:t>
            </a:r>
            <a:r>
              <a:rPr lang="en-US" altLang="zh-TW" sz="1350" dirty="0"/>
              <a:t> must be defined with the --max-parallelism option (default is 20, suggested is 400 or more) Also, be advised that in some cases this attack can bring the web server down for good, not only while the attack is running.</a:t>
            </a:r>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47</a:t>
            </a:fld>
            <a:endParaRPr lang="zh-TW" altLang="en-US"/>
          </a:p>
        </p:txBody>
      </p:sp>
    </p:spTree>
    <p:extLst>
      <p:ext uri="{BB962C8B-B14F-4D97-AF65-F5344CB8AC3E}">
        <p14:creationId xmlns:p14="http://schemas.microsoft.com/office/powerpoint/2010/main" val="327922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48</a:t>
            </a:fld>
            <a:endParaRPr lang="zh-TW" altLang="en-US"/>
          </a:p>
        </p:txBody>
      </p:sp>
      <p:sp>
        <p:nvSpPr>
          <p:cNvPr id="4" name="矩形 3"/>
          <p:cNvSpPr/>
          <p:nvPr/>
        </p:nvSpPr>
        <p:spPr>
          <a:xfrm>
            <a:off x="94263" y="274898"/>
            <a:ext cx="8702075" cy="507831"/>
          </a:xfrm>
          <a:prstGeom prst="rect">
            <a:avLst/>
          </a:prstGeom>
        </p:spPr>
        <p:txBody>
          <a:bodyPr wrap="square">
            <a:spAutoFit/>
          </a:bodyPr>
          <a:lstStyle/>
          <a:p>
            <a:r>
              <a:rPr lang="zh-TW" altLang="en-US" sz="2700" b="1" dirty="0">
                <a:effectLst>
                  <a:outerShdw blurRad="38100" dist="38100" dir="2700000" algn="tl">
                    <a:srgbClr val="000000">
                      <a:alpha val="43137"/>
                    </a:srgbClr>
                  </a:outerShdw>
                </a:effectLst>
              </a:rPr>
              <a:t>漏洞檢測</a:t>
            </a:r>
            <a:r>
              <a:rPr lang="en-US" altLang="zh-TW" sz="2700" b="1" dirty="0">
                <a:effectLst>
                  <a:outerShdw blurRad="38100" dist="38100" dir="2700000" algn="tl">
                    <a:srgbClr val="000000">
                      <a:alpha val="43137"/>
                    </a:srgbClr>
                  </a:outerShdw>
                </a:effectLst>
              </a:rPr>
              <a:t>:Exchange Server</a:t>
            </a:r>
            <a:r>
              <a:rPr lang="zh-TW" altLang="en-US" sz="2700" b="1" dirty="0">
                <a:effectLst>
                  <a:outerShdw blurRad="38100" dist="38100" dir="2700000" algn="tl">
                    <a:srgbClr val="000000">
                      <a:alpha val="43137"/>
                    </a:srgbClr>
                  </a:outerShdw>
                </a:effectLst>
              </a:rPr>
              <a:t>伺服器</a:t>
            </a:r>
            <a:r>
              <a:rPr lang="en-US" altLang="zh-TW" sz="2700" b="1" dirty="0">
                <a:effectLst>
                  <a:outerShdw blurRad="38100" dist="38100" dir="2700000" algn="tl">
                    <a:srgbClr val="000000">
                      <a:alpha val="43137"/>
                    </a:srgbClr>
                  </a:outerShdw>
                </a:effectLst>
              </a:rPr>
              <a:t>|CVE-2022-41082</a:t>
            </a:r>
          </a:p>
        </p:txBody>
      </p:sp>
      <p:pic>
        <p:nvPicPr>
          <p:cNvPr id="5" name="圖片 4"/>
          <p:cNvPicPr>
            <a:picLocks noChangeAspect="1"/>
          </p:cNvPicPr>
          <p:nvPr/>
        </p:nvPicPr>
        <p:blipFill>
          <a:blip r:embed="rId2"/>
          <a:stretch>
            <a:fillRect/>
          </a:stretch>
        </p:blipFill>
        <p:spPr>
          <a:xfrm>
            <a:off x="303640" y="2604952"/>
            <a:ext cx="3876119" cy="3374231"/>
          </a:xfrm>
          <a:prstGeom prst="rect">
            <a:avLst/>
          </a:prstGeom>
        </p:spPr>
      </p:pic>
      <p:sp>
        <p:nvSpPr>
          <p:cNvPr id="8" name="矩形 7"/>
          <p:cNvSpPr/>
          <p:nvPr/>
        </p:nvSpPr>
        <p:spPr>
          <a:xfrm>
            <a:off x="109346" y="770965"/>
            <a:ext cx="8374000" cy="300082"/>
          </a:xfrm>
          <a:prstGeom prst="rect">
            <a:avLst/>
          </a:prstGeom>
        </p:spPr>
        <p:txBody>
          <a:bodyPr wrap="square">
            <a:spAutoFit/>
          </a:bodyPr>
          <a:lstStyle/>
          <a:p>
            <a:r>
              <a:rPr lang="en-US" altLang="zh-TW" sz="1350" dirty="0" err="1"/>
              <a:t>ProxyNotShell</a:t>
            </a:r>
            <a:r>
              <a:rPr lang="zh-TW" altLang="en-US" sz="1350" dirty="0"/>
              <a:t>是越南安全業者</a:t>
            </a:r>
            <a:r>
              <a:rPr lang="en-US" altLang="zh-TW" sz="1350" dirty="0"/>
              <a:t>GTSC</a:t>
            </a:r>
            <a:r>
              <a:rPr lang="zh-TW" altLang="en-US" sz="1350" dirty="0"/>
              <a:t>揭露，是</a:t>
            </a:r>
            <a:r>
              <a:rPr lang="en-US" altLang="zh-TW" sz="1350" dirty="0"/>
              <a:t>CVE-2022-41082</a:t>
            </a:r>
            <a:r>
              <a:rPr lang="zh-TW" altLang="en-US" sz="1350" dirty="0"/>
              <a:t>及</a:t>
            </a:r>
            <a:r>
              <a:rPr lang="en-US" altLang="zh-TW" sz="1350" dirty="0"/>
              <a:t>CVE-2022-41040</a:t>
            </a:r>
            <a:r>
              <a:rPr lang="zh-TW" altLang="en-US" sz="1350" dirty="0"/>
              <a:t>這</a:t>
            </a:r>
            <a:r>
              <a:rPr lang="en-US" altLang="zh-TW" sz="1350" dirty="0"/>
              <a:t>2</a:t>
            </a:r>
            <a:r>
              <a:rPr lang="zh-TW" altLang="en-US" sz="1350" dirty="0"/>
              <a:t>個漏洞的合稱</a:t>
            </a:r>
          </a:p>
        </p:txBody>
      </p:sp>
      <p:sp>
        <p:nvSpPr>
          <p:cNvPr id="9" name="矩形 8"/>
          <p:cNvSpPr/>
          <p:nvPr/>
        </p:nvSpPr>
        <p:spPr>
          <a:xfrm>
            <a:off x="228020" y="1153674"/>
            <a:ext cx="8568318" cy="577081"/>
          </a:xfrm>
          <a:prstGeom prst="rect">
            <a:avLst/>
          </a:prstGeom>
          <a:solidFill>
            <a:schemeClr val="accent6">
              <a:lumMod val="20000"/>
              <a:lumOff val="80000"/>
            </a:schemeClr>
          </a:solidFill>
        </p:spPr>
        <p:txBody>
          <a:bodyPr wrap="square">
            <a:spAutoFit/>
          </a:bodyPr>
          <a:lstStyle/>
          <a:p>
            <a:r>
              <a:rPr lang="en-US" altLang="zh-TW" sz="1050" dirty="0"/>
              <a:t>6</a:t>
            </a:r>
            <a:r>
              <a:rPr lang="zh-TW" altLang="en-US" sz="1050" dirty="0"/>
              <a:t>萬臺</a:t>
            </a:r>
            <a:r>
              <a:rPr lang="en-US" altLang="zh-TW" sz="1050" dirty="0"/>
              <a:t>Exchange Server</a:t>
            </a:r>
            <a:r>
              <a:rPr lang="zh-TW" altLang="en-US" sz="1050" dirty="0"/>
              <a:t>仍未修補</a:t>
            </a:r>
            <a:r>
              <a:rPr lang="en-US" altLang="zh-TW" sz="1050" dirty="0" err="1"/>
              <a:t>ProxyNotShell</a:t>
            </a:r>
            <a:r>
              <a:rPr lang="zh-TW" altLang="en-US" sz="1050" dirty="0"/>
              <a:t>漏洞    文</a:t>
            </a:r>
            <a:r>
              <a:rPr lang="en-US" altLang="zh-TW" sz="1050" dirty="0"/>
              <a:t>/</a:t>
            </a:r>
            <a:r>
              <a:rPr lang="zh-TW" altLang="en-US" sz="1050" dirty="0"/>
              <a:t>林妍溱 </a:t>
            </a:r>
            <a:r>
              <a:rPr lang="en-US" altLang="zh-TW" sz="1050" dirty="0"/>
              <a:t>| 2023-01-04</a:t>
            </a:r>
            <a:r>
              <a:rPr lang="zh-TW" altLang="en-US" sz="1050" dirty="0"/>
              <a:t>發表    </a:t>
            </a:r>
            <a:r>
              <a:rPr lang="en-US" altLang="zh-TW" sz="1050" dirty="0"/>
              <a:t>https://www.ithome.com.tw/news/154989</a:t>
            </a:r>
            <a:endParaRPr lang="zh-TW" altLang="en-US" sz="1050" dirty="0"/>
          </a:p>
          <a:p>
            <a:r>
              <a:rPr lang="zh-TW" altLang="en-US" sz="1050" dirty="0"/>
              <a:t>微軟在去年</a:t>
            </a:r>
            <a:r>
              <a:rPr lang="en-US" altLang="zh-TW" sz="1050" dirty="0"/>
              <a:t>11</a:t>
            </a:r>
            <a:r>
              <a:rPr lang="zh-TW" altLang="en-US" sz="1050" dirty="0"/>
              <a:t>月</a:t>
            </a:r>
            <a:r>
              <a:rPr lang="en-US" altLang="zh-TW" sz="1050" dirty="0"/>
              <a:t>Patch Tuesday</a:t>
            </a:r>
            <a:r>
              <a:rPr lang="zh-TW" altLang="en-US" sz="1050" dirty="0"/>
              <a:t>完整修補由</a:t>
            </a:r>
            <a:r>
              <a:rPr lang="en-US" altLang="zh-TW" sz="1050" dirty="0"/>
              <a:t>CVE-2022-41082</a:t>
            </a:r>
            <a:r>
              <a:rPr lang="zh-TW" altLang="en-US" sz="1050" dirty="0"/>
              <a:t>及</a:t>
            </a:r>
            <a:r>
              <a:rPr lang="en-US" altLang="zh-TW" sz="1050" dirty="0"/>
              <a:t>CVE-2022-41040</a:t>
            </a:r>
            <a:r>
              <a:rPr lang="zh-TW" altLang="en-US" sz="1050" dirty="0"/>
              <a:t>組成的</a:t>
            </a:r>
            <a:r>
              <a:rPr lang="en-US" altLang="zh-TW" sz="1050" dirty="0" err="1"/>
              <a:t>ProxyNotShell</a:t>
            </a:r>
            <a:r>
              <a:rPr lang="zh-TW" altLang="en-US" sz="1050" dirty="0"/>
              <a:t>漏洞後，安全研究人員在今年</a:t>
            </a:r>
            <a:r>
              <a:rPr lang="en-US" altLang="zh-TW" sz="1050" dirty="0"/>
              <a:t>1</a:t>
            </a:r>
            <a:r>
              <a:rPr lang="zh-TW" altLang="en-US" sz="1050" dirty="0"/>
              <a:t>月</a:t>
            </a:r>
            <a:r>
              <a:rPr lang="en-US" altLang="zh-TW" sz="1050" dirty="0"/>
              <a:t>2</a:t>
            </a:r>
            <a:r>
              <a:rPr lang="zh-TW" altLang="en-US" sz="1050" dirty="0"/>
              <a:t>日進行網路掃瞄發現，全球仍有</a:t>
            </a:r>
            <a:r>
              <a:rPr lang="en-US" altLang="zh-TW" sz="1050" dirty="0"/>
              <a:t>6</a:t>
            </a:r>
            <a:r>
              <a:rPr lang="zh-TW" altLang="en-US" sz="1050" dirty="0"/>
              <a:t>萬多臺</a:t>
            </a:r>
            <a:r>
              <a:rPr lang="en-US" altLang="zh-TW" sz="1050" dirty="0"/>
              <a:t>Exchange Server</a:t>
            </a:r>
            <a:r>
              <a:rPr lang="zh-TW" altLang="en-US" sz="1050" dirty="0"/>
              <a:t>伺服器因尚未更新版本而曝險</a:t>
            </a:r>
          </a:p>
        </p:txBody>
      </p:sp>
      <p:sp>
        <p:nvSpPr>
          <p:cNvPr id="10" name="矩形 9"/>
          <p:cNvSpPr/>
          <p:nvPr/>
        </p:nvSpPr>
        <p:spPr>
          <a:xfrm>
            <a:off x="228020" y="2327953"/>
            <a:ext cx="3539943" cy="300082"/>
          </a:xfrm>
          <a:prstGeom prst="rect">
            <a:avLst/>
          </a:prstGeom>
        </p:spPr>
        <p:txBody>
          <a:bodyPr wrap="none">
            <a:spAutoFit/>
          </a:bodyPr>
          <a:lstStyle/>
          <a:p>
            <a:r>
              <a:rPr lang="en-US" altLang="zh-TW" sz="1350" dirty="0"/>
              <a:t>https://github.com/Diverto/nse-exchange</a:t>
            </a:r>
            <a:endParaRPr lang="zh-TW" altLang="en-US" sz="1350" dirty="0"/>
          </a:p>
        </p:txBody>
      </p:sp>
      <p:pic>
        <p:nvPicPr>
          <p:cNvPr id="11" name="圖片 10"/>
          <p:cNvPicPr>
            <a:picLocks noChangeAspect="1"/>
          </p:cNvPicPr>
          <p:nvPr/>
        </p:nvPicPr>
        <p:blipFill rotWithShape="1">
          <a:blip r:embed="rId3"/>
          <a:srcRect l="904"/>
          <a:stretch/>
        </p:blipFill>
        <p:spPr>
          <a:xfrm>
            <a:off x="4295775" y="3783124"/>
            <a:ext cx="4176713" cy="2022602"/>
          </a:xfrm>
          <a:prstGeom prst="rect">
            <a:avLst/>
          </a:prstGeom>
        </p:spPr>
      </p:pic>
      <p:pic>
        <p:nvPicPr>
          <p:cNvPr id="12" name="圖片 11"/>
          <p:cNvPicPr>
            <a:picLocks noChangeAspect="1"/>
          </p:cNvPicPr>
          <p:nvPr/>
        </p:nvPicPr>
        <p:blipFill>
          <a:blip r:embed="rId4"/>
          <a:stretch>
            <a:fillRect/>
          </a:stretch>
        </p:blipFill>
        <p:spPr>
          <a:xfrm>
            <a:off x="4295776" y="2390018"/>
            <a:ext cx="3139124" cy="1354938"/>
          </a:xfrm>
          <a:prstGeom prst="rect">
            <a:avLst/>
          </a:prstGeom>
        </p:spPr>
      </p:pic>
    </p:spTree>
    <p:extLst>
      <p:ext uri="{BB962C8B-B14F-4D97-AF65-F5344CB8AC3E}">
        <p14:creationId xmlns:p14="http://schemas.microsoft.com/office/powerpoint/2010/main" val="40091650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smtClean="0"/>
              <a:t>:</a:t>
            </a:r>
            <a:endParaRPr lang="en-US" altLang="zh-TW" sz="6000" dirty="0" smtClean="0"/>
          </a:p>
          <a:p>
            <a:pPr algn="ctr"/>
            <a:r>
              <a:rPr lang="en-US" altLang="zh-TW" sz="4400" dirty="0" err="1" smtClean="0"/>
              <a:t>Metasploit</a:t>
            </a:r>
            <a:r>
              <a:rPr lang="en-US" altLang="zh-TW" sz="4400" dirty="0" smtClean="0"/>
              <a:t> Framework</a:t>
            </a:r>
            <a:endParaRPr lang="zh-TW" altLang="en-US" sz="4400" dirty="0"/>
          </a:p>
        </p:txBody>
      </p:sp>
    </p:spTree>
    <p:extLst>
      <p:ext uri="{BB962C8B-B14F-4D97-AF65-F5344CB8AC3E}">
        <p14:creationId xmlns:p14="http://schemas.microsoft.com/office/powerpoint/2010/main" val="178224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8724" y="102247"/>
            <a:ext cx="7772400" cy="812153"/>
          </a:xfrm>
        </p:spPr>
        <p:txBody>
          <a:bodyPr/>
          <a:lstStyle/>
          <a:p>
            <a:r>
              <a:rPr lang="en-US" altLang="zh-TW" sz="4400" dirty="0"/>
              <a:t>Kali </a:t>
            </a:r>
            <a:r>
              <a:rPr lang="en-US" altLang="zh-TW" sz="4400" dirty="0" err="1"/>
              <a:t>linux</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352986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5349" y="301752"/>
            <a:ext cx="7772400" cy="828779"/>
          </a:xfrm>
        </p:spPr>
        <p:txBody>
          <a:bodyPr/>
          <a:lstStyle/>
          <a:p>
            <a:r>
              <a:rPr lang="en-US" altLang="zh-TW" sz="4000" dirty="0" err="1"/>
              <a:t>Metasploit</a:t>
            </a:r>
            <a:r>
              <a:rPr lang="en-US" altLang="zh-TW" sz="4000" dirty="0"/>
              <a:t> </a:t>
            </a:r>
            <a:r>
              <a:rPr lang="en-US" altLang="zh-TW" sz="4000" dirty="0" smtClean="0"/>
              <a:t>Framework</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03370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9011" y="484632"/>
            <a:ext cx="8420793" cy="1327543"/>
          </a:xfrm>
        </p:spPr>
        <p:txBody>
          <a:bodyPr/>
          <a:lstStyle/>
          <a:p>
            <a:r>
              <a:rPr lang="en-US" altLang="zh-TW" dirty="0"/>
              <a:t>The architecture of the </a:t>
            </a:r>
            <a:r>
              <a:rPr lang="en-US" altLang="zh-TW" dirty="0" err="1"/>
              <a:t>Metasploit</a:t>
            </a:r>
            <a:r>
              <a:rPr lang="en-US" altLang="zh-TW" dirty="0"/>
              <a:t> framework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914505" y="1711591"/>
            <a:ext cx="6890108" cy="4797274"/>
          </a:xfrm>
          <a:prstGeom prst="rect">
            <a:avLst/>
          </a:prstGeom>
        </p:spPr>
      </p:pic>
    </p:spTree>
    <p:extLst>
      <p:ext uri="{BB962C8B-B14F-4D97-AF65-F5344CB8AC3E}">
        <p14:creationId xmlns:p14="http://schemas.microsoft.com/office/powerpoint/2010/main" val="4056610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20288" y="1721889"/>
            <a:ext cx="4382361" cy="4051300"/>
          </a:xfrm>
          <a:prstGeom prst="rect">
            <a:avLst/>
          </a:prstGeom>
        </p:spPr>
      </p:pic>
      <p:pic>
        <p:nvPicPr>
          <p:cNvPr id="5" name="圖片 4"/>
          <p:cNvPicPr>
            <a:picLocks noChangeAspect="1"/>
          </p:cNvPicPr>
          <p:nvPr/>
        </p:nvPicPr>
        <p:blipFill>
          <a:blip r:embed="rId3"/>
          <a:stretch>
            <a:fillRect/>
          </a:stretch>
        </p:blipFill>
        <p:spPr>
          <a:xfrm>
            <a:off x="2693322" y="4921827"/>
            <a:ext cx="6195753" cy="1936173"/>
          </a:xfrm>
          <a:prstGeom prst="rect">
            <a:avLst/>
          </a:prstGeom>
        </p:spPr>
      </p:pic>
      <p:sp>
        <p:nvSpPr>
          <p:cNvPr id="6" name="矩形 5"/>
          <p:cNvSpPr/>
          <p:nvPr/>
        </p:nvSpPr>
        <p:spPr>
          <a:xfrm>
            <a:off x="4724398" y="4501105"/>
            <a:ext cx="4164677" cy="307777"/>
          </a:xfrm>
          <a:prstGeom prst="rect">
            <a:avLst/>
          </a:prstGeom>
        </p:spPr>
        <p:txBody>
          <a:bodyPr wrap="square">
            <a:spAutoFit/>
          </a:bodyPr>
          <a:lstStyle/>
          <a:p>
            <a:r>
              <a:rPr lang="en-US" altLang="zh-TW" sz="1400" dirty="0"/>
              <a:t>https://www.offsec.com/metasploit-unleashed/</a:t>
            </a:r>
            <a:endParaRPr lang="zh-TW" altLang="en-US" sz="1400" dirty="0"/>
          </a:p>
        </p:txBody>
      </p:sp>
      <p:sp>
        <p:nvSpPr>
          <p:cNvPr id="7" name="標題 1"/>
          <p:cNvSpPr>
            <a:spLocks noGrp="1"/>
          </p:cNvSpPr>
          <p:nvPr>
            <p:ph type="title"/>
          </p:nvPr>
        </p:nvSpPr>
        <p:spPr>
          <a:xfrm>
            <a:off x="220288" y="795128"/>
            <a:ext cx="7772400" cy="813816"/>
          </a:xfrm>
        </p:spPr>
        <p:txBody>
          <a:bodyPr/>
          <a:lstStyle/>
          <a:p>
            <a:r>
              <a:rPr lang="zh-TW" altLang="en-US" dirty="0" smtClean="0"/>
              <a:t>啟動</a:t>
            </a:r>
            <a:r>
              <a:rPr lang="en-US" altLang="zh-TW" dirty="0" err="1" smtClean="0"/>
              <a:t>metasploit</a:t>
            </a:r>
            <a:r>
              <a:rPr lang="en-US" altLang="zh-TW" dirty="0" smtClean="0"/>
              <a:t> : </a:t>
            </a:r>
            <a:r>
              <a:rPr lang="en-US" altLang="zh-TW" dirty="0" err="1"/>
              <a:t>msfconsole</a:t>
            </a:r>
            <a:endParaRPr lang="zh-TW" altLang="en-US" dirty="0"/>
          </a:p>
        </p:txBody>
      </p:sp>
    </p:spTree>
    <p:extLst>
      <p:ext uri="{BB962C8B-B14F-4D97-AF65-F5344CB8AC3E}">
        <p14:creationId xmlns:p14="http://schemas.microsoft.com/office/powerpoint/2010/main" val="3931840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0164" y="399011"/>
            <a:ext cx="7772400" cy="813816"/>
          </a:xfrm>
        </p:spPr>
        <p:txBody>
          <a:bodyPr/>
          <a:lstStyle/>
          <a:p>
            <a:r>
              <a:rPr lang="zh-TW" altLang="en-US" dirty="0" smtClean="0"/>
              <a:t>啟動</a:t>
            </a:r>
            <a:r>
              <a:rPr lang="en-US" altLang="zh-TW" dirty="0" err="1" smtClean="0"/>
              <a:t>metasploit</a:t>
            </a:r>
            <a:r>
              <a:rPr lang="en-US" altLang="zh-TW" dirty="0" smtClean="0"/>
              <a:t> : </a:t>
            </a:r>
            <a:r>
              <a:rPr lang="en-US" altLang="zh-TW" dirty="0" err="1"/>
              <a:t>msfconsole</a:t>
            </a:r>
            <a:endParaRPr lang="zh-TW" altLang="en-US" dirty="0"/>
          </a:p>
        </p:txBody>
      </p:sp>
      <p:sp>
        <p:nvSpPr>
          <p:cNvPr id="3" name="內容版面配置區 2"/>
          <p:cNvSpPr>
            <a:spLocks noGrp="1"/>
          </p:cNvSpPr>
          <p:nvPr>
            <p:ph idx="1"/>
          </p:nvPr>
        </p:nvSpPr>
        <p:spPr>
          <a:xfrm>
            <a:off x="561109" y="1556143"/>
            <a:ext cx="7772400" cy="4050792"/>
          </a:xfrm>
        </p:spPr>
        <p:txBody>
          <a:bodyPr/>
          <a:lstStyle/>
          <a:p>
            <a:r>
              <a:rPr lang="en-US" altLang="zh-TW" dirty="0" err="1" smtClean="0"/>
              <a:t>msfconsole</a:t>
            </a:r>
            <a:endParaRPr lang="zh-TW" altLang="en-US" dirty="0"/>
          </a:p>
        </p:txBody>
      </p:sp>
    </p:spTree>
    <p:extLst>
      <p:ext uri="{BB962C8B-B14F-4D97-AF65-F5344CB8AC3E}">
        <p14:creationId xmlns:p14="http://schemas.microsoft.com/office/powerpoint/2010/main" val="2253840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測試專</a:t>
            </a:r>
            <a:r>
              <a:rPr lang="zh-TW" altLang="en-US" sz="6000" dirty="0"/>
              <a:t>題</a:t>
            </a:r>
            <a:r>
              <a:rPr lang="en-US" altLang="zh-TW" sz="6000" dirty="0" smtClean="0"/>
              <a:t>:</a:t>
            </a:r>
          </a:p>
          <a:p>
            <a:pPr algn="ctr"/>
            <a:endParaRPr lang="zh-TW" altLang="en-US" sz="4400" dirty="0"/>
          </a:p>
        </p:txBody>
      </p:sp>
    </p:spTree>
    <p:extLst>
      <p:ext uri="{BB962C8B-B14F-4D97-AF65-F5344CB8AC3E}">
        <p14:creationId xmlns:p14="http://schemas.microsoft.com/office/powerpoint/2010/main" val="349537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33004" y="1248062"/>
            <a:ext cx="2975956" cy="4990687"/>
          </a:xfrm>
          <a:prstGeom prst="rect">
            <a:avLst/>
          </a:prstGeom>
        </p:spPr>
      </p:pic>
      <p:sp>
        <p:nvSpPr>
          <p:cNvPr id="4" name="矩形 3"/>
          <p:cNvSpPr/>
          <p:nvPr/>
        </p:nvSpPr>
        <p:spPr>
          <a:xfrm>
            <a:off x="133004" y="811522"/>
            <a:ext cx="7489767" cy="369332"/>
          </a:xfrm>
          <a:prstGeom prst="rect">
            <a:avLst/>
          </a:prstGeom>
        </p:spPr>
        <p:txBody>
          <a:bodyPr wrap="square">
            <a:spAutoFit/>
          </a:bodyPr>
          <a:lstStyle/>
          <a:p>
            <a:r>
              <a:rPr lang="en-US" altLang="zh-TW" dirty="0"/>
              <a:t>https://www.hackingarticles.in/ctf-challenges-walkthrough/</a:t>
            </a:r>
            <a:endParaRPr lang="zh-TW" altLang="en-US" dirty="0"/>
          </a:p>
        </p:txBody>
      </p:sp>
      <p:pic>
        <p:nvPicPr>
          <p:cNvPr id="6" name="圖片 5"/>
          <p:cNvPicPr>
            <a:picLocks noChangeAspect="1"/>
          </p:cNvPicPr>
          <p:nvPr/>
        </p:nvPicPr>
        <p:blipFill>
          <a:blip r:embed="rId3"/>
          <a:stretch>
            <a:fillRect/>
          </a:stretch>
        </p:blipFill>
        <p:spPr>
          <a:xfrm>
            <a:off x="3108960" y="1358104"/>
            <a:ext cx="3165562" cy="4947853"/>
          </a:xfrm>
          <a:prstGeom prst="rect">
            <a:avLst/>
          </a:prstGeom>
        </p:spPr>
      </p:pic>
      <p:pic>
        <p:nvPicPr>
          <p:cNvPr id="7" name="圖片 6"/>
          <p:cNvPicPr>
            <a:picLocks noChangeAspect="1"/>
          </p:cNvPicPr>
          <p:nvPr/>
        </p:nvPicPr>
        <p:blipFill>
          <a:blip r:embed="rId4"/>
          <a:stretch>
            <a:fillRect/>
          </a:stretch>
        </p:blipFill>
        <p:spPr>
          <a:xfrm>
            <a:off x="6274522" y="1180854"/>
            <a:ext cx="2445529" cy="5051948"/>
          </a:xfrm>
          <a:prstGeom prst="rect">
            <a:avLst/>
          </a:prstGeom>
        </p:spPr>
      </p:pic>
    </p:spTree>
    <p:extLst>
      <p:ext uri="{BB962C8B-B14F-4D97-AF65-F5344CB8AC3E}">
        <p14:creationId xmlns:p14="http://schemas.microsoft.com/office/powerpoint/2010/main" val="2474089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15053" y="771560"/>
            <a:ext cx="6562934" cy="5853684"/>
          </a:xfrm>
          <a:prstGeom prst="rect">
            <a:avLst/>
          </a:prstGeom>
        </p:spPr>
      </p:pic>
      <p:sp>
        <p:nvSpPr>
          <p:cNvPr id="5" name="矩形 4"/>
          <p:cNvSpPr/>
          <p:nvPr/>
        </p:nvSpPr>
        <p:spPr>
          <a:xfrm>
            <a:off x="498764" y="402228"/>
            <a:ext cx="6866312" cy="369332"/>
          </a:xfrm>
          <a:prstGeom prst="rect">
            <a:avLst/>
          </a:prstGeom>
        </p:spPr>
        <p:txBody>
          <a:bodyPr wrap="square">
            <a:spAutoFit/>
          </a:bodyPr>
          <a:lstStyle/>
          <a:p>
            <a:r>
              <a:rPr lang="en-US" altLang="zh-TW" dirty="0"/>
              <a:t>https://www.hackingarticles.in/penetration-testing/</a:t>
            </a:r>
            <a:endParaRPr lang="zh-TW" altLang="en-US" dirty="0"/>
          </a:p>
        </p:txBody>
      </p:sp>
    </p:spTree>
    <p:extLst>
      <p:ext uri="{BB962C8B-B14F-4D97-AF65-F5344CB8AC3E}">
        <p14:creationId xmlns:p14="http://schemas.microsoft.com/office/powerpoint/2010/main" val="3793914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534" y="218625"/>
            <a:ext cx="7772400" cy="695775"/>
          </a:xfrm>
        </p:spPr>
        <p:txBody>
          <a:bodyPr/>
          <a:lstStyle/>
          <a:p>
            <a:r>
              <a:rPr lang="en-US" altLang="zh-TW" dirty="0"/>
              <a:t>Web Penetration Testing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415637" y="1099066"/>
            <a:ext cx="5459441" cy="5434738"/>
          </a:xfrm>
          <a:prstGeom prst="rect">
            <a:avLst/>
          </a:prstGeom>
        </p:spPr>
      </p:pic>
      <p:sp>
        <p:nvSpPr>
          <p:cNvPr id="4" name="矩形 3"/>
          <p:cNvSpPr/>
          <p:nvPr/>
        </p:nvSpPr>
        <p:spPr>
          <a:xfrm>
            <a:off x="415637" y="729734"/>
            <a:ext cx="6608618" cy="369332"/>
          </a:xfrm>
          <a:prstGeom prst="rect">
            <a:avLst/>
          </a:prstGeom>
        </p:spPr>
        <p:txBody>
          <a:bodyPr wrap="square">
            <a:spAutoFit/>
          </a:bodyPr>
          <a:lstStyle/>
          <a:p>
            <a:r>
              <a:rPr lang="en-US" altLang="zh-TW" dirty="0"/>
              <a:t>https://www.hackingarticles.in/web-penetration-testing/</a:t>
            </a:r>
            <a:endParaRPr lang="zh-TW" altLang="en-US" dirty="0"/>
          </a:p>
        </p:txBody>
      </p:sp>
    </p:spTree>
    <p:extLst>
      <p:ext uri="{BB962C8B-B14F-4D97-AF65-F5344CB8AC3E}">
        <p14:creationId xmlns:p14="http://schemas.microsoft.com/office/powerpoint/2010/main" val="2158877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081087" y="2513012"/>
            <a:ext cx="6981825" cy="3267075"/>
          </a:xfrm>
          <a:prstGeom prst="rect">
            <a:avLst/>
          </a:prstGeom>
        </p:spPr>
      </p:pic>
    </p:spTree>
    <p:extLst>
      <p:ext uri="{BB962C8B-B14F-4D97-AF65-F5344CB8AC3E}">
        <p14:creationId xmlns:p14="http://schemas.microsoft.com/office/powerpoint/2010/main" val="254899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測試專</a:t>
            </a:r>
            <a:r>
              <a:rPr lang="zh-TW" altLang="en-US" sz="6000" dirty="0"/>
              <a:t>題</a:t>
            </a:r>
            <a:r>
              <a:rPr lang="en-US" altLang="zh-TW" sz="6000" dirty="0" smtClean="0"/>
              <a:t>:</a:t>
            </a:r>
          </a:p>
          <a:p>
            <a:pPr algn="ctr"/>
            <a:r>
              <a:rPr lang="en-US" altLang="zh-TW" sz="4400" dirty="0" smtClean="0"/>
              <a:t>Log4j</a:t>
            </a:r>
            <a:r>
              <a:rPr lang="zh-TW" altLang="en-US" sz="4400" dirty="0" smtClean="0"/>
              <a:t>滲透測試</a:t>
            </a:r>
            <a:endParaRPr lang="en-US" altLang="zh-TW" sz="4400" dirty="0" smtClean="0"/>
          </a:p>
          <a:p>
            <a:pPr algn="ctr"/>
            <a:endParaRPr lang="zh-TW" altLang="en-US" sz="4400" dirty="0"/>
          </a:p>
        </p:txBody>
      </p:sp>
    </p:spTree>
    <p:extLst>
      <p:ext uri="{BB962C8B-B14F-4D97-AF65-F5344CB8AC3E}">
        <p14:creationId xmlns:p14="http://schemas.microsoft.com/office/powerpoint/2010/main" val="19693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340056" y="278741"/>
            <a:ext cx="4980935" cy="6373368"/>
          </a:xfrm>
          <a:prstGeom prst="rect">
            <a:avLst/>
          </a:prstGeom>
        </p:spPr>
      </p:pic>
    </p:spTree>
    <p:extLst>
      <p:ext uri="{BB962C8B-B14F-4D97-AF65-F5344CB8AC3E}">
        <p14:creationId xmlns:p14="http://schemas.microsoft.com/office/powerpoint/2010/main" val="3547085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https://www.hackingarticles.in/a-detailed-guide-on-log4j-penetration-testing/</a:t>
            </a:r>
            <a:endParaRPr lang="zh-TW" altLang="en-US" dirty="0"/>
          </a:p>
        </p:txBody>
      </p:sp>
    </p:spTree>
    <p:extLst>
      <p:ext uri="{BB962C8B-B14F-4D97-AF65-F5344CB8AC3E}">
        <p14:creationId xmlns:p14="http://schemas.microsoft.com/office/powerpoint/2010/main" val="3457433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建置</a:t>
            </a:r>
            <a:r>
              <a:rPr lang="en-US" altLang="zh-TW" dirty="0" smtClean="0"/>
              <a:t>log4j</a:t>
            </a:r>
            <a:r>
              <a:rPr lang="zh-TW" altLang="en-US" dirty="0" smtClean="0"/>
              <a:t>漏洞系統</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76387" y="2332037"/>
            <a:ext cx="5991225" cy="3629025"/>
          </a:xfrm>
          <a:prstGeom prst="rect">
            <a:avLst/>
          </a:prstGeom>
        </p:spPr>
      </p:pic>
    </p:spTree>
    <p:extLst>
      <p:ext uri="{BB962C8B-B14F-4D97-AF65-F5344CB8AC3E}">
        <p14:creationId xmlns:p14="http://schemas.microsoft.com/office/powerpoint/2010/main" val="1109047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建置</a:t>
            </a:r>
            <a:r>
              <a:rPr lang="en-US" altLang="zh-TW" dirty="0"/>
              <a:t>log4j</a:t>
            </a:r>
            <a:r>
              <a:rPr lang="zh-TW" altLang="en-US" dirty="0"/>
              <a:t>漏洞系統</a:t>
            </a:r>
          </a:p>
        </p:txBody>
      </p:sp>
      <p:pic>
        <p:nvPicPr>
          <p:cNvPr id="4" name="內容版面配置區 3"/>
          <p:cNvPicPr>
            <a:picLocks noGrp="1" noChangeAspect="1"/>
          </p:cNvPicPr>
          <p:nvPr>
            <p:ph idx="1"/>
          </p:nvPr>
        </p:nvPicPr>
        <p:blipFill>
          <a:blip r:embed="rId2"/>
          <a:stretch>
            <a:fillRect/>
          </a:stretch>
        </p:blipFill>
        <p:spPr>
          <a:xfrm>
            <a:off x="320040" y="2612804"/>
            <a:ext cx="8851152" cy="2092199"/>
          </a:xfrm>
          <a:prstGeom prst="rect">
            <a:avLst/>
          </a:prstGeom>
        </p:spPr>
      </p:pic>
    </p:spTree>
    <p:extLst>
      <p:ext uri="{BB962C8B-B14F-4D97-AF65-F5344CB8AC3E}">
        <p14:creationId xmlns:p14="http://schemas.microsoft.com/office/powerpoint/2010/main" val="3144146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 y="432261"/>
            <a:ext cx="7772400" cy="1005009"/>
          </a:xfrm>
        </p:spPr>
        <p:txBody>
          <a:bodyPr/>
          <a:lstStyle/>
          <a:p>
            <a:r>
              <a:rPr lang="zh-TW" altLang="en-US" dirty="0" smtClean="0"/>
              <a:t>安裝</a:t>
            </a:r>
            <a:r>
              <a:rPr lang="en-US" altLang="zh-TW" dirty="0" smtClean="0"/>
              <a:t>java</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463547" y="4076583"/>
            <a:ext cx="7749538" cy="2008331"/>
          </a:xfrm>
          <a:prstGeom prst="rect">
            <a:avLst/>
          </a:prstGeom>
        </p:spPr>
      </p:pic>
      <p:sp>
        <p:nvSpPr>
          <p:cNvPr id="5" name="矩形 4"/>
          <p:cNvSpPr/>
          <p:nvPr/>
        </p:nvSpPr>
        <p:spPr>
          <a:xfrm>
            <a:off x="228600" y="1252604"/>
            <a:ext cx="8452138" cy="1200329"/>
          </a:xfrm>
          <a:prstGeom prst="rect">
            <a:avLst/>
          </a:prstGeom>
        </p:spPr>
        <p:txBody>
          <a:bodyPr wrap="square">
            <a:spAutoFit/>
          </a:bodyPr>
          <a:lstStyle/>
          <a:p>
            <a:r>
              <a:rPr lang="zh-TW" altLang="en-US" dirty="0" smtClean="0"/>
              <a:t>下載</a:t>
            </a:r>
            <a:r>
              <a:rPr lang="en-US" altLang="zh-TW" dirty="0" smtClean="0"/>
              <a:t>JAVA</a:t>
            </a:r>
            <a:r>
              <a:rPr lang="zh-TW" altLang="en-US" dirty="0" smtClean="0"/>
              <a:t>  </a:t>
            </a:r>
            <a:r>
              <a:rPr lang="en-US" altLang="zh-TW" dirty="0" smtClean="0">
                <a:hlinkClick r:id="rId3"/>
              </a:rPr>
              <a:t>https</a:t>
            </a:r>
            <a:r>
              <a:rPr lang="en-US" altLang="zh-TW" dirty="0">
                <a:hlinkClick r:id="rId3"/>
              </a:rPr>
              <a:t>://mirrors.huaweicloud.com/java/jdk/8u202-b08</a:t>
            </a:r>
            <a:r>
              <a:rPr lang="en-US" altLang="zh-TW" dirty="0" smtClean="0">
                <a:hlinkClick r:id="rId3"/>
              </a:rPr>
              <a:t>/</a:t>
            </a:r>
            <a:endParaRPr lang="en-US" altLang="zh-TW" dirty="0" smtClean="0"/>
          </a:p>
          <a:p>
            <a:r>
              <a:rPr lang="en-US" altLang="zh-TW" dirty="0"/>
              <a:t>tar -</a:t>
            </a:r>
            <a:r>
              <a:rPr lang="en-US" altLang="zh-TW" dirty="0" err="1"/>
              <a:t>xf</a:t>
            </a:r>
            <a:r>
              <a:rPr lang="en-US" altLang="zh-TW" dirty="0"/>
              <a:t> jdk-8u202-linux-x64.tar.gz</a:t>
            </a:r>
          </a:p>
          <a:p>
            <a:r>
              <a:rPr lang="en-US" altLang="zh-TW" dirty="0"/>
              <a:t>mv </a:t>
            </a:r>
            <a:r>
              <a:rPr lang="en-US" altLang="zh-TW" dirty="0" smtClean="0"/>
              <a:t>jdk1.8.0_202 </a:t>
            </a:r>
            <a:r>
              <a:rPr lang="en-US" altLang="zh-TW" dirty="0"/>
              <a:t>/</a:t>
            </a:r>
            <a:r>
              <a:rPr lang="en-US" altLang="zh-TW" dirty="0" err="1"/>
              <a:t>usr</a:t>
            </a:r>
            <a:r>
              <a:rPr lang="en-US" altLang="zh-TW" dirty="0"/>
              <a:t>/bin</a:t>
            </a:r>
          </a:p>
          <a:p>
            <a:r>
              <a:rPr lang="en-US" altLang="zh-TW" dirty="0"/>
              <a:t>cd /</a:t>
            </a:r>
            <a:r>
              <a:rPr lang="en-US" altLang="zh-TW" dirty="0" err="1"/>
              <a:t>usr</a:t>
            </a:r>
            <a:r>
              <a:rPr lang="en-US" altLang="zh-TW" dirty="0"/>
              <a:t>/bin</a:t>
            </a:r>
            <a:endParaRPr lang="zh-TW" altLang="en-US" dirty="0"/>
          </a:p>
        </p:txBody>
      </p:sp>
      <p:pic>
        <p:nvPicPr>
          <p:cNvPr id="6" name="圖片 5"/>
          <p:cNvPicPr>
            <a:picLocks noChangeAspect="1"/>
          </p:cNvPicPr>
          <p:nvPr/>
        </p:nvPicPr>
        <p:blipFill rotWithShape="1">
          <a:blip r:embed="rId4"/>
          <a:srcRect t="30505" b="37476"/>
          <a:stretch/>
        </p:blipFill>
        <p:spPr>
          <a:xfrm>
            <a:off x="530049" y="2536060"/>
            <a:ext cx="6986622" cy="1221971"/>
          </a:xfrm>
          <a:prstGeom prst="rect">
            <a:avLst/>
          </a:prstGeom>
        </p:spPr>
      </p:pic>
      <p:sp>
        <p:nvSpPr>
          <p:cNvPr id="7" name="矩形 6"/>
          <p:cNvSpPr/>
          <p:nvPr/>
        </p:nvSpPr>
        <p:spPr>
          <a:xfrm>
            <a:off x="530049" y="2771485"/>
            <a:ext cx="5022853" cy="64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96111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1604" y="368254"/>
            <a:ext cx="7772400" cy="778903"/>
          </a:xfrm>
        </p:spPr>
        <p:txBody>
          <a:bodyPr/>
          <a:lstStyle/>
          <a:p>
            <a:r>
              <a:rPr lang="zh-TW" altLang="en-US" dirty="0" smtClean="0"/>
              <a:t>改攻擊程式碼</a:t>
            </a:r>
            <a:r>
              <a:rPr lang="en-US" altLang="zh-TW" dirty="0" smtClean="0"/>
              <a:t>poc.py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61604" y="1365855"/>
            <a:ext cx="8424243" cy="3206145"/>
          </a:xfrm>
          <a:prstGeom prst="rect">
            <a:avLst/>
          </a:prstGeom>
        </p:spPr>
      </p:pic>
    </p:spTree>
    <p:extLst>
      <p:ext uri="{BB962C8B-B14F-4D97-AF65-F5344CB8AC3E}">
        <p14:creationId xmlns:p14="http://schemas.microsoft.com/office/powerpoint/2010/main" val="3207110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85800" y="717723"/>
            <a:ext cx="7572001" cy="1717906"/>
          </a:xfrm>
          <a:prstGeom prst="rect">
            <a:avLst/>
          </a:prstGeom>
        </p:spPr>
      </p:pic>
      <p:pic>
        <p:nvPicPr>
          <p:cNvPr id="5" name="圖片 4"/>
          <p:cNvPicPr>
            <a:picLocks noChangeAspect="1"/>
          </p:cNvPicPr>
          <p:nvPr/>
        </p:nvPicPr>
        <p:blipFill>
          <a:blip r:embed="rId3"/>
          <a:stretch>
            <a:fillRect/>
          </a:stretch>
        </p:blipFill>
        <p:spPr>
          <a:xfrm>
            <a:off x="685800" y="2742161"/>
            <a:ext cx="7626567" cy="2411730"/>
          </a:xfrm>
          <a:prstGeom prst="rect">
            <a:avLst/>
          </a:prstGeom>
        </p:spPr>
      </p:pic>
    </p:spTree>
    <p:extLst>
      <p:ext uri="{BB962C8B-B14F-4D97-AF65-F5344CB8AC3E}">
        <p14:creationId xmlns:p14="http://schemas.microsoft.com/office/powerpoint/2010/main" val="3845917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561109" y="2444855"/>
            <a:ext cx="7772400" cy="2439113"/>
          </a:xfrm>
          <a:prstGeom prst="rect">
            <a:avLst/>
          </a:prstGeom>
        </p:spPr>
      </p:pic>
    </p:spTree>
    <p:extLst>
      <p:ext uri="{BB962C8B-B14F-4D97-AF65-F5344CB8AC3E}">
        <p14:creationId xmlns:p14="http://schemas.microsoft.com/office/powerpoint/2010/main" val="1494319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93107" y="732674"/>
            <a:ext cx="7935569" cy="5161049"/>
          </a:xfrm>
          <a:prstGeom prst="rect">
            <a:avLst/>
          </a:prstGeom>
        </p:spPr>
      </p:pic>
    </p:spTree>
    <p:extLst>
      <p:ext uri="{BB962C8B-B14F-4D97-AF65-F5344CB8AC3E}">
        <p14:creationId xmlns:p14="http://schemas.microsoft.com/office/powerpoint/2010/main" val="3796616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2"/>
          <a:srcRect t="62445"/>
          <a:stretch/>
        </p:blipFill>
        <p:spPr>
          <a:xfrm>
            <a:off x="685800" y="2427316"/>
            <a:ext cx="6991350" cy="1434436"/>
          </a:xfrm>
          <a:prstGeom prst="rect">
            <a:avLst/>
          </a:prstGeom>
        </p:spPr>
      </p:pic>
    </p:spTree>
    <p:extLst>
      <p:ext uri="{BB962C8B-B14F-4D97-AF65-F5344CB8AC3E}">
        <p14:creationId xmlns:p14="http://schemas.microsoft.com/office/powerpoint/2010/main" val="323679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878" y="257061"/>
            <a:ext cx="8086940" cy="898410"/>
          </a:xfrm>
        </p:spPr>
        <p:txBody>
          <a:body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362878" y="1233336"/>
            <a:ext cx="5282959" cy="5375282"/>
          </a:xfrm>
          <a:prstGeom prst="rect">
            <a:avLst/>
          </a:prstGeom>
        </p:spPr>
      </p:pic>
      <p:sp>
        <p:nvSpPr>
          <p:cNvPr id="10" name="內容版面配置區 9"/>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318702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362878" y="985117"/>
            <a:ext cx="6145301" cy="5054022"/>
          </a:xfrm>
          <a:prstGeom prst="rect">
            <a:avLst/>
          </a:prstGeom>
        </p:spPr>
      </p:pic>
    </p:spTree>
    <p:extLst>
      <p:ext uri="{BB962C8B-B14F-4D97-AF65-F5344CB8AC3E}">
        <p14:creationId xmlns:p14="http://schemas.microsoft.com/office/powerpoint/2010/main" val="22956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362878" y="984971"/>
            <a:ext cx="6852436" cy="5316076"/>
          </a:xfrm>
          <a:prstGeom prst="rect">
            <a:avLst/>
          </a:prstGeom>
        </p:spPr>
      </p:pic>
      <p:sp>
        <p:nvSpPr>
          <p:cNvPr id="4" name="矩形 3"/>
          <p:cNvSpPr/>
          <p:nvPr/>
        </p:nvSpPr>
        <p:spPr>
          <a:xfrm>
            <a:off x="362878" y="3715789"/>
            <a:ext cx="2180817" cy="423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793569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TM03090434[[fn=木頭類型]]</Template>
  <TotalTime>121</TotalTime>
  <Words>2132</Words>
  <Application>Microsoft Office PowerPoint</Application>
  <PresentationFormat>如螢幕大小 (4:3)</PresentationFormat>
  <Paragraphs>243</Paragraphs>
  <Slides>68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68</vt:i4>
      </vt:variant>
    </vt:vector>
  </HeadingPairs>
  <TitlesOfParts>
    <vt:vector size="74" baseType="lpstr">
      <vt:lpstr>微軟正黑體</vt:lpstr>
      <vt:lpstr>標楷體</vt:lpstr>
      <vt:lpstr>Rockwell</vt:lpstr>
      <vt:lpstr>Rockwell Condensed</vt:lpstr>
      <vt:lpstr>Wingdings</vt:lpstr>
      <vt:lpstr>木刻字型</vt:lpstr>
      <vt:lpstr>我的第一場滲透測試 報告</vt:lpstr>
      <vt:lpstr>Agenda</vt:lpstr>
      <vt:lpstr>PowerPoint 簡報</vt:lpstr>
      <vt:lpstr>PowerPoint 簡報</vt:lpstr>
      <vt:lpstr>Kali linux</vt:lpstr>
      <vt:lpstr>PowerPoint 簡報</vt:lpstr>
      <vt:lpstr>01.資訊收集(Information Gathering)</vt:lpstr>
      <vt:lpstr>PowerPoint 簡報</vt:lpstr>
      <vt:lpstr>PowerPoint 簡報</vt:lpstr>
      <vt:lpstr>PowerPoint 簡報</vt:lpstr>
      <vt:lpstr>PowerPoint 簡報</vt:lpstr>
      <vt:lpstr>PowerPoint 簡報</vt:lpstr>
      <vt:lpstr>02.漏洞分析</vt:lpstr>
      <vt:lpstr>03.網站應用程式分析</vt:lpstr>
      <vt:lpstr>04.資料庫評估| Database assessment</vt:lpstr>
      <vt:lpstr>05.密碼攻擊| Password Attack</vt:lpstr>
      <vt:lpstr>06.無線網路攻擊| wireless Attack</vt:lpstr>
      <vt:lpstr>07.逆向工程 | reverse engineering</vt:lpstr>
      <vt:lpstr>08.攻擊工具 | EXPLOITATION tOOLS</vt:lpstr>
      <vt:lpstr>09.竊聽與欺瞞攻擊|sniffing &amp; spoofing</vt:lpstr>
      <vt:lpstr>10.後期攻擊|post-exploitation</vt:lpstr>
      <vt:lpstr>11.數位鑑識工具| Forensics</vt:lpstr>
      <vt:lpstr>12.報表工具 | Reproting tools</vt:lpstr>
      <vt:lpstr>13. 社交工程攻擊| Social engineering tools</vt:lpstr>
      <vt:lpstr>14. 系統服務|system service</vt:lpstr>
      <vt:lpstr>PowerPoint 簡報</vt:lpstr>
      <vt:lpstr>Hping3 </vt:lpstr>
      <vt:lpstr>PowerPoint 簡報</vt:lpstr>
      <vt:lpstr>PowerPoint 簡報</vt:lpstr>
      <vt:lpstr>PowerPoint 簡報</vt:lpstr>
      <vt:lpstr>PowerPoint 簡報</vt:lpstr>
      <vt:lpstr>PowerPoint 簡報</vt:lpstr>
      <vt:lpstr>PowerPoint 簡報</vt:lpstr>
      <vt:lpstr>PowerPoint 簡報</vt:lpstr>
      <vt:lpstr>PowerPoint 簡報</vt:lpstr>
      <vt:lpstr>n</vt:lpstr>
      <vt:lpstr>PowerPoint 簡報</vt:lpstr>
      <vt:lpstr>PowerPoint 簡報</vt:lpstr>
      <vt:lpstr>PowerPoint 簡報</vt:lpstr>
      <vt:lpstr>PowerPoint 簡報</vt:lpstr>
      <vt:lpstr>PowerPoint 簡報</vt:lpstr>
      <vt:lpstr>PowerPoint 簡報</vt:lpstr>
      <vt:lpstr>Fuzzer 模糊測試</vt:lpstr>
      <vt:lpstr>PowerPoint 簡報</vt:lpstr>
      <vt:lpstr>PowerPoint 簡報</vt:lpstr>
      <vt:lpstr>PowerPoint 簡報</vt:lpstr>
      <vt:lpstr>PowerPoint 簡報</vt:lpstr>
      <vt:lpstr>PowerPoint 簡報</vt:lpstr>
      <vt:lpstr>PowerPoint 簡報</vt:lpstr>
      <vt:lpstr>Metasploit Framework</vt:lpstr>
      <vt:lpstr>The architecture of the Metasploit framework</vt:lpstr>
      <vt:lpstr>啟動metasploit : msfconsole</vt:lpstr>
      <vt:lpstr>啟動metasploit : msfconsole</vt:lpstr>
      <vt:lpstr>PowerPoint 簡報</vt:lpstr>
      <vt:lpstr>PowerPoint 簡報</vt:lpstr>
      <vt:lpstr>PowerPoint 簡報</vt:lpstr>
      <vt:lpstr>Web Penetration Testing</vt:lpstr>
      <vt:lpstr>PowerPoint 簡報</vt:lpstr>
      <vt:lpstr>PowerPoint 簡報</vt:lpstr>
      <vt:lpstr>PowerPoint 簡報</vt:lpstr>
      <vt:lpstr>建置log4j漏洞系統</vt:lpstr>
      <vt:lpstr>建置log4j漏洞系統</vt:lpstr>
      <vt:lpstr>安裝java</vt:lpstr>
      <vt:lpstr>改攻擊程式碼poc.py</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user</cp:lastModifiedBy>
  <cp:revision>42</cp:revision>
  <dcterms:created xsi:type="dcterms:W3CDTF">2023-11-07T13:00:20Z</dcterms:created>
  <dcterms:modified xsi:type="dcterms:W3CDTF">2024-04-13T23:59:10Z</dcterms:modified>
</cp:coreProperties>
</file>